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2.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2.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2.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2.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2.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2.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2.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pic>
        <p:nvPicPr>
          <p:cNvPr id="4" name="Image 2" descr="preencoded.png">    </p:cNvPr>
          <p:cNvPicPr>
            <a:picLocks noChangeAspect="1"/>
          </p:cNvPicPr>
          <p:nvPr/>
        </p:nvPicPr>
        <p:blipFill>
          <a:blip r:embed="rId3"/>
          <a:stretch>
            <a:fillRect/>
          </a:stretch>
        </p:blipFill>
        <p:spPr>
          <a:xfrm>
            <a:off x="685800" y="5230368"/>
            <a:ext cx="13267944" cy="27432"/>
          </a:xfrm>
          <a:prstGeom prst="rect">
            <a:avLst/>
          </a:prstGeom>
        </p:spPr>
      </p:pic>
      <p:sp>
        <p:nvSpPr>
          <p:cNvPr id="5" name="Text 0"/>
          <p:cNvSpPr/>
          <p:nvPr/>
        </p:nvSpPr>
        <p:spPr>
          <a:xfrm>
            <a:off x="685800" y="3328416"/>
            <a:ext cx="13267944" cy="1682496"/>
          </a:xfrm>
          <a:prstGeom prst="rect">
            <a:avLst/>
          </a:prstGeom>
          <a:noFill/>
          <a:ln/>
        </p:spPr>
        <p:txBody>
          <a:bodyPr wrap="square" lIns="0" tIns="0" rIns="0" bIns="0" rtlCol="0" anchor="ctr"/>
          <a:lstStyle/>
          <a:p>
            <a:pPr algn="l" indent="0" marL="0">
              <a:lnSpc>
                <a:spcPts val="6620"/>
              </a:lnSpc>
              <a:buNone/>
            </a:pPr>
            <a:r>
              <a:rPr lang="en-US" sz="5290" dirty="0">
                <a:solidFill>
                  <a:srgbClr val="4D597B"/>
                </a:solidFill>
                <a:latin typeface="思源黑体-思源黑体-SemiBold" pitchFamily="34" charset="0"/>
                <a:ea typeface="思源黑体-思源黑体-SemiBold" pitchFamily="34" charset="-122"/>
                <a:cs typeface="思源黑体-思源黑体-SemiBold" pitchFamily="34" charset="-120"/>
              </a:rPr>
              <a:t>AI-Based Hybrid Text Summary Project Documentation</a:t>
            </a:r>
            <a:endParaRPr lang="en-US" sz="5290" dirty="0"/>
          </a:p>
        </p:txBody>
      </p:sp>
      <p:sp>
        <p:nvSpPr>
          <p:cNvPr id="6" name="Text 1"/>
          <p:cNvSpPr/>
          <p:nvPr/>
        </p:nvSpPr>
        <p:spPr>
          <a:xfrm>
            <a:off x="685800" y="5477256"/>
            <a:ext cx="13267944" cy="374904"/>
          </a:xfrm>
          <a:prstGeom prst="rect">
            <a:avLst/>
          </a:prstGeom>
          <a:noFill/>
          <a:ln/>
        </p:spPr>
        <p:txBody>
          <a:bodyPr wrap="none" lIns="0" tIns="0" rIns="0" bIns="0" rtlCol="0" anchor="ctr"/>
          <a:lstStyle/>
          <a:p>
            <a:pPr algn="l" indent="0" marL="0">
              <a:lnSpc>
                <a:spcPts val="2880"/>
              </a:lnSpc>
              <a:buNone/>
            </a:pPr>
            <a:r>
              <a:rPr lang="en-US" sz="2300" b="1" dirty="0">
                <a:solidFill>
                  <a:srgbClr val="4D597B"/>
                </a:solidFill>
                <a:highlight>
                  <a:srgbClr val="FFFF00"/>
                </a:highlight>
                <a:latin typeface="思源黑体-思源黑体-SemiBold" pitchFamily="34" charset="0"/>
                <a:ea typeface="思源黑体-思源黑体-SemiBold" pitchFamily="34" charset="-122"/>
                <a:cs typeface="思源黑体-思源黑体-SemiBold" pitchFamily="34" charset="-120"/>
              </a:rPr>
              <a:t>Vipul V Gupta </a:t>
            </a:r>
            <a:endParaRPr lang="en-US" sz="2300" dirty="0"/>
          </a:p>
        </p:txBody>
      </p:sp>
      <p:sp>
        <p:nvSpPr>
          <p:cNvPr id="7" name="Text 2"/>
          <p:cNvSpPr/>
          <p:nvPr/>
        </p:nvSpPr>
        <p:spPr>
          <a:xfrm>
            <a:off x="685800" y="6062472"/>
            <a:ext cx="13267944" cy="374904"/>
          </a:xfrm>
          <a:prstGeom prst="rect">
            <a:avLst/>
          </a:prstGeom>
          <a:noFill/>
          <a:ln/>
        </p:spPr>
        <p:txBody>
          <a:bodyPr wrap="none" lIns="0" tIns="0" rIns="0" bIns="0" rtlCol="0" anchor="ctr"/>
          <a:lstStyle/>
          <a:p>
            <a:pPr algn="l" indent="0" marL="0">
              <a:lnSpc>
                <a:spcPts val="2880"/>
              </a:lnSpc>
              <a:buNone/>
            </a:pPr>
            <a:r>
              <a:rPr lang="en-US" sz="2300" b="1" dirty="0">
                <a:solidFill>
                  <a:srgbClr val="4D597B"/>
                </a:solidFill>
                <a:highlight>
                  <a:srgbClr val="FFFF00"/>
                </a:highlight>
                <a:latin typeface="思源黑体-思源黑体-SemiBold" pitchFamily="34" charset="0"/>
                <a:ea typeface="思源黑体-思源黑体-SemiBold" pitchFamily="34" charset="-122"/>
                <a:cs typeface="思源黑体-思源黑体-SemiBold" pitchFamily="34" charset="-120"/>
              </a:rPr>
              <a:t>MSC CS PART 1 A328</a:t>
            </a:r>
            <a:endParaRPr lang="en-US" sz="2300" dirty="0"/>
          </a:p>
        </p:txBody>
      </p:sp>
      <p:sp>
        <p:nvSpPr>
          <p:cNvPr id="8" name="Text 3"/>
          <p:cNvSpPr/>
          <p:nvPr/>
        </p:nvSpPr>
        <p:spPr>
          <a:xfrm>
            <a:off x="685800" y="6647688"/>
            <a:ext cx="13267944" cy="374904"/>
          </a:xfrm>
          <a:prstGeom prst="rect">
            <a:avLst/>
          </a:prstGeom>
          <a:noFill/>
          <a:ln/>
        </p:spPr>
        <p:txBody>
          <a:bodyPr wrap="none" lIns="0" tIns="0" rIns="0" bIns="0" rtlCol="0" anchor="ctr"/>
          <a:lstStyle/>
          <a:p>
            <a:pPr algn="l" indent="0" marL="0">
              <a:lnSpc>
                <a:spcPts val="2880"/>
              </a:lnSpc>
              <a:buNone/>
            </a:pPr>
            <a:r>
              <a:rPr lang="en-US" sz="2300" b="1" dirty="0">
                <a:solidFill>
                  <a:srgbClr val="4D597B"/>
                </a:solidFill>
                <a:highlight>
                  <a:srgbClr val="FFFF00"/>
                </a:highlight>
                <a:latin typeface="思源黑体-思源黑体-SemiBold" pitchFamily="34" charset="0"/>
                <a:ea typeface="思源黑体-思源黑体-SemiBold" pitchFamily="34" charset="-122"/>
                <a:cs typeface="思源黑体-思源黑体-SemiBold" pitchFamily="34" charset="-120"/>
              </a:rPr>
              <a:t>ADT MINI PROJECT</a:t>
            </a: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1042416"/>
            <a:ext cx="13267944" cy="429768"/>
          </a:xfrm>
          <a:prstGeom prst="rect">
            <a:avLst/>
          </a:prstGeom>
          <a:noFill/>
          <a:ln/>
        </p:spPr>
        <p:txBody>
          <a:bodyPr wrap="none" lIns="0" tIns="0" rIns="0" bIns="0" rtlCol="0" anchor="ctr"/>
          <a:lstStyle/>
          <a:p>
            <a:pPr algn="l" indent="0" marL="0">
              <a:lnSpc>
                <a:spcPts val="3360"/>
              </a:lnSpc>
              <a:buNone/>
            </a:pPr>
            <a:r>
              <a:rPr lang="en-US" sz="2680" dirty="0">
                <a:solidFill>
                  <a:srgbClr val="4D597B"/>
                </a:solidFill>
                <a:latin typeface="思源黑体-思源黑体-SemiBold" pitchFamily="34" charset="0"/>
                <a:ea typeface="思源黑体-思源黑体-SemiBold" pitchFamily="34" charset="-122"/>
                <a:cs typeface="思源黑体-思源黑体-SemiBold" pitchFamily="34" charset="-120"/>
              </a:rPr>
              <a:t>File Structure</a:t>
            </a:r>
            <a:endParaRPr lang="en-US" sz="2680" dirty="0"/>
          </a:p>
        </p:txBody>
      </p:sp>
      <p:sp>
        <p:nvSpPr>
          <p:cNvPr id="5" name="Text 1"/>
          <p:cNvSpPr/>
          <p:nvPr/>
        </p:nvSpPr>
        <p:spPr>
          <a:xfrm>
            <a:off x="685800" y="1627632"/>
            <a:ext cx="13267944"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The repository contains the following key files:</a:t>
            </a:r>
            <a:endParaRPr lang="en-US" sz="1070" dirty="0"/>
          </a:p>
        </p:txBody>
      </p:sp>
      <p:sp>
        <p:nvSpPr>
          <p:cNvPr id="6" name="Text 2"/>
          <p:cNvSpPr/>
          <p:nvPr/>
        </p:nvSpPr>
        <p:spPr>
          <a:xfrm>
            <a:off x="841248" y="2148840"/>
            <a:ext cx="12966192" cy="219456"/>
          </a:xfrm>
          <a:prstGeom prst="rect">
            <a:avLst/>
          </a:prstGeom>
          <a:noFill/>
          <a:ln/>
        </p:spPr>
        <p:txBody>
          <a:bodyPr wrap="none" lIns="0" tIns="0" rIns="0" bIns="0" rtlCol="0" anchor="ctr"/>
          <a:lstStyle/>
          <a:p>
            <a:pPr algn="l" indent="0" marL="0">
              <a:lnSpc>
                <a:spcPts val="1680"/>
              </a:lnSpc>
              <a:buNone/>
            </a:pPr>
            <a:r>
              <a:rPr lang="en-US" sz="1340" dirty="0">
                <a:solidFill>
                  <a:srgbClr val="3B3B45"/>
                </a:solidFill>
                <a:latin typeface="思源黑体-思源黑体-SemiBold" pitchFamily="34" charset="0"/>
                <a:ea typeface="思源黑体-思源黑体-SemiBold" pitchFamily="34" charset="-122"/>
                <a:cs typeface="思源黑体-思源黑体-SemiBold" pitchFamily="34" charset="-120"/>
              </a:rPr>
              <a:t>app.py</a:t>
            </a:r>
            <a:endParaRPr lang="en-US" sz="1340" dirty="0"/>
          </a:p>
        </p:txBody>
      </p:sp>
      <p:sp>
        <p:nvSpPr>
          <p:cNvPr id="7" name="Text 3"/>
          <p:cNvSpPr/>
          <p:nvPr/>
        </p:nvSpPr>
        <p:spPr>
          <a:xfrm>
            <a:off x="841248" y="2487168"/>
            <a:ext cx="12966192" cy="438912"/>
          </a:xfrm>
          <a:prstGeom prst="rect">
            <a:avLst/>
          </a:prstGeom>
          <a:noFill/>
          <a:ln/>
        </p:spPr>
        <p:txBody>
          <a:bodyPr wrap="squar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 This is the main backend application file. It contains the Flask server, the logic for text length detection, the API integration for Gemini, the local NLP summarization function, and the handling for the manual override and fallback mechanisms.</a:t>
            </a:r>
            <a:endParaRPr lang="en-US" sz="1070" dirty="0"/>
          </a:p>
        </p:txBody>
      </p:sp>
      <p:sp>
        <p:nvSpPr>
          <p:cNvPr id="8" name="Text 4"/>
          <p:cNvSpPr/>
          <p:nvPr/>
        </p:nvSpPr>
        <p:spPr>
          <a:xfrm>
            <a:off x="841248" y="3355848"/>
            <a:ext cx="12966192" cy="219456"/>
          </a:xfrm>
          <a:prstGeom prst="rect">
            <a:avLst/>
          </a:prstGeom>
          <a:noFill/>
          <a:ln/>
        </p:spPr>
        <p:txBody>
          <a:bodyPr wrap="none" lIns="0" tIns="0" rIns="0" bIns="0" rtlCol="0" anchor="ctr"/>
          <a:lstStyle/>
          <a:p>
            <a:pPr algn="l" indent="0" marL="0">
              <a:lnSpc>
                <a:spcPts val="1680"/>
              </a:lnSpc>
              <a:buNone/>
            </a:pPr>
            <a:r>
              <a:rPr lang="en-US" sz="1340" dirty="0">
                <a:solidFill>
                  <a:srgbClr val="3B3B45"/>
                </a:solidFill>
                <a:latin typeface="思源黑体-思源黑体-SemiBold" pitchFamily="34" charset="0"/>
                <a:ea typeface="思源黑体-思源黑体-SemiBold" pitchFamily="34" charset="-122"/>
                <a:cs typeface="思源黑体-思源黑体-SemiBold" pitchFamily="34" charset="-120"/>
              </a:rPr>
              <a:t>index.html</a:t>
            </a:r>
            <a:endParaRPr lang="en-US" sz="1340" dirty="0"/>
          </a:p>
        </p:txBody>
      </p:sp>
      <p:sp>
        <p:nvSpPr>
          <p:cNvPr id="9" name="Text 5"/>
          <p:cNvSpPr/>
          <p:nvPr/>
        </p:nvSpPr>
        <p:spPr>
          <a:xfrm>
            <a:off x="841248" y="3694176"/>
            <a:ext cx="12966192"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 The front-end user interface. This file contains the HTML for the text input area, the buttons for manual override, the display area for the summary, and the visual indicators for the method used.</a:t>
            </a:r>
            <a:endParaRPr lang="en-US" sz="1070" dirty="0"/>
          </a:p>
        </p:txBody>
      </p:sp>
      <p:sp>
        <p:nvSpPr>
          <p:cNvPr id="10" name="Text 6"/>
          <p:cNvSpPr/>
          <p:nvPr/>
        </p:nvSpPr>
        <p:spPr>
          <a:xfrm>
            <a:off x="841248" y="4352544"/>
            <a:ext cx="12966192" cy="219456"/>
          </a:xfrm>
          <a:prstGeom prst="rect">
            <a:avLst/>
          </a:prstGeom>
          <a:noFill/>
          <a:ln/>
        </p:spPr>
        <p:txBody>
          <a:bodyPr wrap="none" lIns="0" tIns="0" rIns="0" bIns="0" rtlCol="0" anchor="ctr"/>
          <a:lstStyle/>
          <a:p>
            <a:pPr algn="l" indent="0" marL="0">
              <a:lnSpc>
                <a:spcPts val="1680"/>
              </a:lnSpc>
              <a:buNone/>
            </a:pPr>
            <a:r>
              <a:rPr lang="en-US" sz="1340" dirty="0">
                <a:solidFill>
                  <a:srgbClr val="3B3B45"/>
                </a:solidFill>
                <a:latin typeface="思源黑体-思源黑体-SemiBold" pitchFamily="34" charset="0"/>
                <a:ea typeface="思源黑体-思源黑体-SemiBold" pitchFamily="34" charset="-122"/>
                <a:cs typeface="思源黑体-思源黑体-SemiBold" pitchFamily="34" charset="-120"/>
              </a:rPr>
              <a:t>requirements.txt</a:t>
            </a:r>
            <a:endParaRPr lang="en-US" sz="1340" dirty="0"/>
          </a:p>
        </p:txBody>
      </p:sp>
      <p:sp>
        <p:nvSpPr>
          <p:cNvPr id="11" name="Text 7"/>
          <p:cNvSpPr/>
          <p:nvPr/>
        </p:nvSpPr>
        <p:spPr>
          <a:xfrm>
            <a:off x="841248" y="4690872"/>
            <a:ext cx="12966192"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 Lists all the necessary Python libraries and their versions that need to be installed to run the project. This ensures a consistent and reproducible environment.</a:t>
            </a:r>
            <a:endParaRPr lang="en-US" sz="1070" dirty="0"/>
          </a:p>
        </p:txBody>
      </p:sp>
      <p:sp>
        <p:nvSpPr>
          <p:cNvPr id="12" name="Text 8"/>
          <p:cNvSpPr/>
          <p:nvPr/>
        </p:nvSpPr>
        <p:spPr>
          <a:xfrm>
            <a:off x="841248" y="5349240"/>
            <a:ext cx="12966192" cy="219456"/>
          </a:xfrm>
          <a:prstGeom prst="rect">
            <a:avLst/>
          </a:prstGeom>
          <a:noFill/>
          <a:ln/>
        </p:spPr>
        <p:txBody>
          <a:bodyPr wrap="none" lIns="0" tIns="0" rIns="0" bIns="0" rtlCol="0" anchor="ctr"/>
          <a:lstStyle/>
          <a:p>
            <a:pPr algn="l" indent="0" marL="0">
              <a:lnSpc>
                <a:spcPts val="1680"/>
              </a:lnSpc>
              <a:buNone/>
            </a:pPr>
            <a:r>
              <a:rPr lang="en-US" sz="1340" dirty="0">
                <a:solidFill>
                  <a:srgbClr val="3B3B45"/>
                </a:solidFill>
                <a:latin typeface="思源黑体-思源黑体-SemiBold" pitchFamily="34" charset="0"/>
                <a:ea typeface="思源黑体-思源黑体-SemiBold" pitchFamily="34" charset="-122"/>
                <a:cs typeface="思源黑体-思源黑体-SemiBold" pitchFamily="34" charset="-120"/>
              </a:rPr>
              <a:t>README.md</a:t>
            </a:r>
            <a:endParaRPr lang="en-US" sz="1340" dirty="0"/>
          </a:p>
        </p:txBody>
      </p:sp>
      <p:sp>
        <p:nvSpPr>
          <p:cNvPr id="13" name="Text 9"/>
          <p:cNvSpPr/>
          <p:nvPr/>
        </p:nvSpPr>
        <p:spPr>
          <a:xfrm>
            <a:off x="841248" y="5678424"/>
            <a:ext cx="12966192"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 Provides a general overview of the project, its purpose, and core features.</a:t>
            </a:r>
            <a:endParaRPr lang="en-US" sz="1070" dirty="0"/>
          </a:p>
        </p:txBody>
      </p:sp>
      <p:sp>
        <p:nvSpPr>
          <p:cNvPr id="14" name="Text 10"/>
          <p:cNvSpPr/>
          <p:nvPr/>
        </p:nvSpPr>
        <p:spPr>
          <a:xfrm>
            <a:off x="841248" y="6336792"/>
            <a:ext cx="12966192" cy="219456"/>
          </a:xfrm>
          <a:prstGeom prst="rect">
            <a:avLst/>
          </a:prstGeom>
          <a:noFill/>
          <a:ln/>
        </p:spPr>
        <p:txBody>
          <a:bodyPr wrap="none" lIns="0" tIns="0" rIns="0" bIns="0" rtlCol="0" anchor="ctr"/>
          <a:lstStyle/>
          <a:p>
            <a:pPr algn="l" indent="0" marL="0">
              <a:lnSpc>
                <a:spcPts val="1680"/>
              </a:lnSpc>
              <a:buNone/>
            </a:pPr>
            <a:r>
              <a:rPr lang="en-US" sz="1340" dirty="0">
                <a:solidFill>
                  <a:srgbClr val="3B3B45"/>
                </a:solidFill>
                <a:latin typeface="思源黑体-思源黑体-SemiBold" pitchFamily="34" charset="0"/>
                <a:ea typeface="思源黑体-思源黑体-SemiBold" pitchFamily="34" charset="-122"/>
                <a:cs typeface="思源黑体-思源黑体-SemiBold" pitchFamily="34" charset="-120"/>
              </a:rPr>
              <a:t>.gitignore</a:t>
            </a:r>
            <a:endParaRPr lang="en-US" sz="1340" dirty="0"/>
          </a:p>
        </p:txBody>
      </p:sp>
      <p:sp>
        <p:nvSpPr>
          <p:cNvPr id="15" name="Text 11"/>
          <p:cNvSpPr/>
          <p:nvPr/>
        </p:nvSpPr>
        <p:spPr>
          <a:xfrm>
            <a:off x="841248" y="6675120"/>
            <a:ext cx="12966192"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 Specifies files and directories that Git should ignore, such as virtual environment files or API keys.</a:t>
            </a:r>
            <a:endParaRPr lang="en-US" sz="107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685800" y="5852160"/>
            <a:ext cx="13267944" cy="27432"/>
          </a:xfrm>
          <a:prstGeom prst="rect">
            <a:avLst/>
          </a:prstGeom>
        </p:spPr>
      </p:pic>
      <p:sp>
        <p:nvSpPr>
          <p:cNvPr id="5" name="Text 0"/>
          <p:cNvSpPr/>
          <p:nvPr/>
        </p:nvSpPr>
        <p:spPr>
          <a:xfrm>
            <a:off x="685800" y="1682496"/>
            <a:ext cx="13267944" cy="1828800"/>
          </a:xfrm>
          <a:prstGeom prst="rect">
            <a:avLst/>
          </a:prstGeom>
          <a:noFill/>
          <a:ln/>
        </p:spPr>
        <p:txBody>
          <a:bodyPr wrap="none" lIns="0" tIns="0" rIns="0" bIns="0" rtlCol="0" anchor="ctr"/>
          <a:lstStyle/>
          <a:p>
            <a:pPr algn="l" indent="0" marL="0">
              <a:lnSpc>
                <a:spcPts val="14400"/>
              </a:lnSpc>
              <a:buNone/>
            </a:pPr>
            <a:r>
              <a:rPr lang="en-US" sz="11520" dirty="0">
                <a:solidFill>
                  <a:srgbClr val="4D597B"/>
                </a:solidFill>
                <a:latin typeface="思源黑体-思源黑体-SemiBold" pitchFamily="34" charset="0"/>
                <a:ea typeface="思源黑体-思源黑体-SemiBold" pitchFamily="34" charset="-122"/>
                <a:cs typeface="思源黑体-思源黑体-SemiBold" pitchFamily="34" charset="-120"/>
              </a:rPr>
              <a:t>05</a:t>
            </a:r>
            <a:endParaRPr lang="en-US" sz="11520" dirty="0"/>
          </a:p>
        </p:txBody>
      </p:sp>
      <p:sp>
        <p:nvSpPr>
          <p:cNvPr id="6" name="Text 1"/>
          <p:cNvSpPr/>
          <p:nvPr/>
        </p:nvSpPr>
        <p:spPr>
          <a:xfrm>
            <a:off x="685800" y="3730752"/>
            <a:ext cx="13267944" cy="320040"/>
          </a:xfrm>
          <a:prstGeom prst="rect">
            <a:avLst/>
          </a:prstGeom>
          <a:noFill/>
          <a:ln/>
        </p:spPr>
        <p:txBody>
          <a:bodyPr wrap="none" lIns="0" tIns="0" rIns="0" bIns="0" rtlCol="0" anchor="ctr"/>
          <a:lstStyle/>
          <a:p>
            <a:pPr algn="l" indent="0" marL="0">
              <a:lnSpc>
                <a:spcPts val="2450"/>
              </a:lnSpc>
              <a:buNone/>
            </a:pPr>
            <a:endParaRPr lang="en-US" sz="1530" dirty="0"/>
          </a:p>
        </p:txBody>
      </p:sp>
      <p:sp>
        <p:nvSpPr>
          <p:cNvPr id="7" name="Text 2"/>
          <p:cNvSpPr/>
          <p:nvPr/>
        </p:nvSpPr>
        <p:spPr>
          <a:xfrm>
            <a:off x="685800" y="4261104"/>
            <a:ext cx="13267944" cy="320040"/>
          </a:xfrm>
          <a:prstGeom prst="rect">
            <a:avLst/>
          </a:prstGeom>
          <a:noFill/>
          <a:ln/>
        </p:spPr>
        <p:txBody>
          <a:bodyPr wrap="none" lIns="0" tIns="0" rIns="0" bIns="0" rtlCol="0" anchor="ctr"/>
          <a:lstStyle/>
          <a:p>
            <a:pPr algn="l" indent="0" marL="0">
              <a:lnSpc>
                <a:spcPts val="2450"/>
              </a:lnSpc>
              <a:buNone/>
            </a:pPr>
            <a:endParaRPr lang="en-US" sz="1530" dirty="0"/>
          </a:p>
        </p:txBody>
      </p:sp>
      <p:sp>
        <p:nvSpPr>
          <p:cNvPr id="8" name="Text 3"/>
          <p:cNvSpPr/>
          <p:nvPr/>
        </p:nvSpPr>
        <p:spPr>
          <a:xfrm>
            <a:off x="685800" y="4791456"/>
            <a:ext cx="13267944" cy="841248"/>
          </a:xfrm>
          <a:prstGeom prst="rect">
            <a:avLst/>
          </a:prstGeom>
          <a:noFill/>
          <a:ln/>
        </p:spPr>
        <p:txBody>
          <a:bodyPr wrap="none" lIns="0" tIns="0" rIns="0" bIns="0" rtlCol="0" anchor="ctr"/>
          <a:lstStyle/>
          <a:p>
            <a:pPr algn="r" indent="0" marL="0">
              <a:lnSpc>
                <a:spcPts val="6620"/>
              </a:lnSpc>
              <a:buNone/>
            </a:pPr>
            <a:r>
              <a:rPr lang="en-US" sz="5290" dirty="0">
                <a:solidFill>
                  <a:srgbClr val="4D597B"/>
                </a:solidFill>
                <a:latin typeface="思源黑体-思源黑体-SemiBold" pitchFamily="34" charset="0"/>
                <a:ea typeface="思源黑体-思源黑体-SemiBold" pitchFamily="34" charset="-122"/>
                <a:cs typeface="思源黑体-思源黑体-SemiBold" pitchFamily="34" charset="-120"/>
              </a:rPr>
              <a:t>Setup and Installation</a:t>
            </a:r>
            <a:endParaRPr lang="en-US" sz="5290" dirty="0"/>
          </a:p>
        </p:txBody>
      </p:sp>
      <p:sp>
        <p:nvSpPr>
          <p:cNvPr id="9" name="Text 4"/>
          <p:cNvSpPr/>
          <p:nvPr/>
        </p:nvSpPr>
        <p:spPr>
          <a:xfrm>
            <a:off x="685800" y="6089904"/>
            <a:ext cx="13267944" cy="256032"/>
          </a:xfrm>
          <a:prstGeom prst="rect">
            <a:avLst/>
          </a:prstGeom>
          <a:noFill/>
          <a:ln/>
        </p:spPr>
        <p:txBody>
          <a:bodyPr wrap="none" lIns="0" tIns="0" rIns="0" bIns="0" rtlCol="0" anchor="ctr"/>
          <a:lstStyle/>
          <a:p>
            <a:pPr algn="l" indent="0" marL="0">
              <a:lnSpc>
                <a:spcPts val="1960"/>
              </a:lnSpc>
              <a:buNone/>
            </a:pPr>
            <a:r>
              <a:rPr lang="en-US" sz="1220" dirty="0">
                <a:solidFill>
                  <a:srgbClr val="3B3B45"/>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685800" y="3977640"/>
            <a:ext cx="6565392" cy="1097280"/>
          </a:xfrm>
          <a:prstGeom prst="rect">
            <a:avLst/>
          </a:prstGeom>
        </p:spPr>
      </p:pic>
      <p:pic>
        <p:nvPicPr>
          <p:cNvPr id="5" name="Image 3" descr="preencoded.png">    </p:cNvPr>
          <p:cNvPicPr>
            <a:picLocks noChangeAspect="1"/>
          </p:cNvPicPr>
          <p:nvPr/>
        </p:nvPicPr>
        <p:blipFill>
          <a:blip r:embed="rId4"/>
          <a:stretch>
            <a:fillRect/>
          </a:stretch>
        </p:blipFill>
        <p:spPr>
          <a:xfrm>
            <a:off x="7388352" y="3977640"/>
            <a:ext cx="6565392" cy="1097280"/>
          </a:xfrm>
          <a:prstGeom prst="rect">
            <a:avLst/>
          </a:prstGeom>
        </p:spPr>
      </p:pic>
      <p:sp>
        <p:nvSpPr>
          <p:cNvPr id="6" name="Text 0"/>
          <p:cNvSpPr/>
          <p:nvPr/>
        </p:nvSpPr>
        <p:spPr>
          <a:xfrm>
            <a:off x="685800" y="932688"/>
            <a:ext cx="13267944" cy="429768"/>
          </a:xfrm>
          <a:prstGeom prst="rect">
            <a:avLst/>
          </a:prstGeom>
          <a:noFill/>
          <a:ln/>
        </p:spPr>
        <p:txBody>
          <a:bodyPr wrap="none" lIns="0" tIns="0" rIns="0" bIns="0" rtlCol="0" anchor="ctr"/>
          <a:lstStyle/>
          <a:p>
            <a:pPr algn="l" indent="0" marL="0">
              <a:lnSpc>
                <a:spcPts val="3360"/>
              </a:lnSpc>
              <a:buNone/>
            </a:pPr>
            <a:r>
              <a:rPr lang="en-US" sz="2680" dirty="0">
                <a:solidFill>
                  <a:srgbClr val="4D597B"/>
                </a:solidFill>
                <a:latin typeface="思源黑体-思源黑体-SemiBold" pitchFamily="34" charset="0"/>
                <a:ea typeface="思源黑体-思源黑体-SemiBold" pitchFamily="34" charset="-122"/>
                <a:cs typeface="思源黑体-思源黑体-SemiBold" pitchFamily="34" charset="-120"/>
              </a:rPr>
              <a:t>Setup and Installation</a:t>
            </a:r>
            <a:endParaRPr lang="en-US" sz="2680" dirty="0"/>
          </a:p>
        </p:txBody>
      </p:sp>
      <p:sp>
        <p:nvSpPr>
          <p:cNvPr id="7" name="Text 1"/>
          <p:cNvSpPr/>
          <p:nvPr/>
        </p:nvSpPr>
        <p:spPr>
          <a:xfrm>
            <a:off x="685800" y="1517904"/>
            <a:ext cx="13267944"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To set up and run this project locally, follow these steps:</a:t>
            </a:r>
            <a:endParaRPr lang="en-US" sz="1070" dirty="0"/>
          </a:p>
        </p:txBody>
      </p:sp>
      <p:sp>
        <p:nvSpPr>
          <p:cNvPr id="8" name="Text 2"/>
          <p:cNvSpPr/>
          <p:nvPr/>
        </p:nvSpPr>
        <p:spPr>
          <a:xfrm>
            <a:off x="841248" y="2039112"/>
            <a:ext cx="12966192"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Clone the repository:</a:t>
            </a:r>
            <a:endParaRPr lang="en-US" sz="1070" dirty="0"/>
          </a:p>
        </p:txBody>
      </p:sp>
      <p:sp>
        <p:nvSpPr>
          <p:cNvPr id="9" name="Text 3"/>
          <p:cNvSpPr/>
          <p:nvPr/>
        </p:nvSpPr>
        <p:spPr>
          <a:xfrm>
            <a:off x="685800" y="2560320"/>
            <a:ext cx="13267944"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git clone https://github.com/Vipul7362/AI-Based-Hybrid-Text-Summary-Project-NLP-.git cd AI-Based-Hybrid-Text-Summary-Project-NLP- </a:t>
            </a:r>
            <a:endParaRPr lang="en-US" sz="1070" dirty="0"/>
          </a:p>
        </p:txBody>
      </p:sp>
      <p:sp>
        <p:nvSpPr>
          <p:cNvPr id="10" name="Text 4"/>
          <p:cNvSpPr/>
          <p:nvPr/>
        </p:nvSpPr>
        <p:spPr>
          <a:xfrm>
            <a:off x="841248" y="3081528"/>
            <a:ext cx="12966192"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Create a virtual environment (recommended):</a:t>
            </a:r>
            <a:endParaRPr lang="en-US" sz="1070" dirty="0"/>
          </a:p>
        </p:txBody>
      </p:sp>
      <p:sp>
        <p:nvSpPr>
          <p:cNvPr id="11" name="Text 5"/>
          <p:cNvSpPr/>
          <p:nvPr/>
        </p:nvSpPr>
        <p:spPr>
          <a:xfrm>
            <a:off x="685800" y="3611880"/>
            <a:ext cx="13267944"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python -m venv venv </a:t>
            </a:r>
            <a:endParaRPr lang="en-US" sz="1070" dirty="0"/>
          </a:p>
        </p:txBody>
      </p:sp>
      <p:sp>
        <p:nvSpPr>
          <p:cNvPr id="12" name="Text 6"/>
          <p:cNvSpPr/>
          <p:nvPr/>
        </p:nvSpPr>
        <p:spPr>
          <a:xfrm>
            <a:off x="850392" y="4078224"/>
            <a:ext cx="6236208"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Activate the virtual environment:</a:t>
            </a:r>
            <a:endParaRPr lang="en-US" sz="1070" dirty="0"/>
          </a:p>
        </p:txBody>
      </p:sp>
      <p:sp>
        <p:nvSpPr>
          <p:cNvPr id="13" name="Text 7"/>
          <p:cNvSpPr/>
          <p:nvPr/>
        </p:nvSpPr>
        <p:spPr>
          <a:xfrm>
            <a:off x="850392" y="4416552"/>
            <a:ext cx="6236208"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    • On Windows: venv\Scripts\activate</a:t>
            </a:r>
            <a:endParaRPr lang="en-US" sz="1070" dirty="0"/>
          </a:p>
        </p:txBody>
      </p:sp>
      <p:sp>
        <p:nvSpPr>
          <p:cNvPr id="14" name="Text 8"/>
          <p:cNvSpPr/>
          <p:nvPr/>
        </p:nvSpPr>
        <p:spPr>
          <a:xfrm>
            <a:off x="850392" y="4764024"/>
            <a:ext cx="6236208"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    • On macOS/Linux: source venv/bin/activate</a:t>
            </a:r>
            <a:endParaRPr lang="en-US" sz="1070" dirty="0"/>
          </a:p>
        </p:txBody>
      </p:sp>
      <p:sp>
        <p:nvSpPr>
          <p:cNvPr id="15" name="Text 9"/>
          <p:cNvSpPr/>
          <p:nvPr/>
        </p:nvSpPr>
        <p:spPr>
          <a:xfrm>
            <a:off x="685800" y="5230368"/>
            <a:ext cx="13267944"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pip install -r requirements.txt </a:t>
            </a:r>
            <a:endParaRPr lang="en-US" sz="1070" dirty="0"/>
          </a:p>
        </p:txBody>
      </p:sp>
      <p:sp>
        <p:nvSpPr>
          <p:cNvPr id="16" name="Text 10"/>
          <p:cNvSpPr/>
          <p:nvPr/>
        </p:nvSpPr>
        <p:spPr>
          <a:xfrm>
            <a:off x="841248" y="5751576"/>
            <a:ext cx="12966192"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Set up the Gemini API key: You will need to obtain a Gemini API key and configure it in app.py or as an environment variable for the application to function correctly.</a:t>
            </a:r>
            <a:endParaRPr lang="en-US" sz="1070" dirty="0"/>
          </a:p>
        </p:txBody>
      </p:sp>
      <p:sp>
        <p:nvSpPr>
          <p:cNvPr id="17" name="Text 11"/>
          <p:cNvSpPr/>
          <p:nvPr/>
        </p:nvSpPr>
        <p:spPr>
          <a:xfrm>
            <a:off x="841248" y="6409944"/>
            <a:ext cx="12966192"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Run the application:</a:t>
            </a:r>
            <a:endParaRPr lang="en-US" sz="1070" dirty="0"/>
          </a:p>
        </p:txBody>
      </p:sp>
      <p:sp>
        <p:nvSpPr>
          <p:cNvPr id="18" name="Text 12"/>
          <p:cNvSpPr/>
          <p:nvPr/>
        </p:nvSpPr>
        <p:spPr>
          <a:xfrm>
            <a:off x="685800" y="6931152"/>
            <a:ext cx="13267944"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python app.py </a:t>
            </a:r>
            <a:endParaRPr lang="en-US" sz="1070" dirty="0"/>
          </a:p>
        </p:txBody>
      </p:sp>
      <p:sp>
        <p:nvSpPr>
          <p:cNvPr id="19" name="Text 13"/>
          <p:cNvSpPr/>
          <p:nvPr/>
        </p:nvSpPr>
        <p:spPr>
          <a:xfrm>
            <a:off x="7552944" y="4078224"/>
            <a:ext cx="6236208" cy="219456"/>
          </a:xfrm>
          <a:prstGeom prst="rect">
            <a:avLst/>
          </a:prstGeom>
          <a:noFill/>
          <a:ln/>
        </p:spPr>
        <p:txBody>
          <a:bodyPr wrap="none" lIns="0" tIns="0" rIns="0" bIns="0" rtlCol="0" anchor="ctr"/>
          <a:lstStyle/>
          <a:p>
            <a:pPr algn="l" indent="0" marL="0">
              <a:lnSpc>
                <a:spcPts val="1720"/>
              </a:lnSpc>
              <a:buNone/>
            </a:pPr>
            <a:r>
              <a:rPr lang="en-US" sz="1070" dirty="0">
                <a:solidFill>
                  <a:srgbClr val="3B3B45"/>
                </a:solidFill>
                <a:latin typeface="思源黑体-思源黑体-Medium" pitchFamily="34" charset="0"/>
                <a:ea typeface="思源黑体-思源黑体-Medium" pitchFamily="34" charset="-122"/>
                <a:cs typeface="思源黑体-思源黑体-Medium" pitchFamily="34" charset="-120"/>
              </a:rPr>
              <a:t>Install the required libraries:</a:t>
            </a:r>
            <a:endParaRPr lang="en-US" sz="107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3593592"/>
            <a:ext cx="13267944" cy="841248"/>
          </a:xfrm>
          <a:prstGeom prst="rect">
            <a:avLst/>
          </a:prstGeom>
          <a:noFill/>
          <a:ln/>
        </p:spPr>
        <p:txBody>
          <a:bodyPr wrap="none" lIns="0" tIns="0" rIns="0" bIns="0" rtlCol="0" anchor="ctr"/>
          <a:lstStyle/>
          <a:p>
            <a:pPr algn="ctr" indent="0" marL="0">
              <a:lnSpc>
                <a:spcPts val="6620"/>
              </a:lnSpc>
              <a:buNone/>
            </a:pPr>
            <a:r>
              <a:rPr lang="en-US" sz="5290" dirty="0">
                <a:solidFill>
                  <a:srgbClr val="4D597B"/>
                </a:solidFill>
                <a:latin typeface="思源黑体-思源黑体-SemiBold" pitchFamily="34" charset="0"/>
                <a:ea typeface="思源黑体-思源黑体-SemiBold" pitchFamily="34" charset="-122"/>
                <a:cs typeface="思源黑体-思源黑体-SemiBold" pitchFamily="34" charset="-120"/>
              </a:rPr>
              <a:t>Thank You</a:t>
            </a:r>
            <a:endParaRPr lang="en-US" sz="52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2194560"/>
            <a:ext cx="13267944" cy="841248"/>
          </a:xfrm>
          <a:prstGeom prst="rect">
            <a:avLst/>
          </a:prstGeom>
          <a:noFill/>
          <a:ln/>
        </p:spPr>
        <p:txBody>
          <a:bodyPr wrap="none" lIns="0" tIns="0" rIns="0" bIns="0" rtlCol="0" anchor="ctr"/>
          <a:lstStyle/>
          <a:p>
            <a:pPr algn="l" indent="0" marL="0">
              <a:lnSpc>
                <a:spcPts val="6620"/>
              </a:lnSpc>
              <a:buNone/>
            </a:pPr>
            <a:r>
              <a:rPr lang="en-US" sz="5290" dirty="0">
                <a:solidFill>
                  <a:srgbClr val="4D597B"/>
                </a:solidFill>
                <a:latin typeface="思源黑体-思源黑体-SemiBold" pitchFamily="34" charset="0"/>
                <a:ea typeface="思源黑体-思源黑体-SemiBold" pitchFamily="34" charset="-122"/>
                <a:cs typeface="思源黑体-思源黑体-SemiBold" pitchFamily="34" charset="-120"/>
              </a:rPr>
              <a:t>CONTENTS</a:t>
            </a:r>
            <a:endParaRPr lang="en-US" sz="5290" dirty="0"/>
          </a:p>
        </p:txBody>
      </p:sp>
      <p:sp>
        <p:nvSpPr>
          <p:cNvPr id="5" name="Text 1"/>
          <p:cNvSpPr/>
          <p:nvPr/>
        </p:nvSpPr>
        <p:spPr>
          <a:xfrm>
            <a:off x="896112" y="3465576"/>
            <a:ext cx="6117336" cy="310896"/>
          </a:xfrm>
          <a:prstGeom prst="rect">
            <a:avLst/>
          </a:prstGeom>
          <a:noFill/>
          <a:ln/>
        </p:spPr>
        <p:txBody>
          <a:bodyPr wrap="none" lIns="0" tIns="0" rIns="0" bIns="0" rtlCol="0" anchor="ctr"/>
          <a:lstStyle/>
          <a:p>
            <a:pPr algn="l" indent="0" marL="0">
              <a:lnSpc>
                <a:spcPts val="2400"/>
              </a:lnSpc>
              <a:buNone/>
            </a:pPr>
            <a:r>
              <a:rPr lang="en-US" sz="1920" dirty="0">
                <a:solidFill>
                  <a:srgbClr val="3B3B45"/>
                </a:solidFill>
                <a:latin typeface="思源黑体-思源黑体-SemiBold" pitchFamily="34" charset="0"/>
                <a:ea typeface="思源黑体-思源黑体-SemiBold" pitchFamily="34" charset="-122"/>
                <a:cs typeface="思源黑体-思源黑体-SemiBold" pitchFamily="34" charset="-120"/>
              </a:rPr>
              <a:t>1. Introduction</a:t>
            </a:r>
            <a:endParaRPr lang="en-US" sz="1920" dirty="0"/>
          </a:p>
        </p:txBody>
      </p:sp>
      <p:sp>
        <p:nvSpPr>
          <p:cNvPr id="6" name="Text 2"/>
          <p:cNvSpPr/>
          <p:nvPr/>
        </p:nvSpPr>
        <p:spPr>
          <a:xfrm>
            <a:off x="896112" y="4389120"/>
            <a:ext cx="6117336" cy="310896"/>
          </a:xfrm>
          <a:prstGeom prst="rect">
            <a:avLst/>
          </a:prstGeom>
          <a:noFill/>
          <a:ln/>
        </p:spPr>
        <p:txBody>
          <a:bodyPr wrap="none" lIns="0" tIns="0" rIns="0" bIns="0" rtlCol="0" anchor="ctr"/>
          <a:lstStyle/>
          <a:p>
            <a:pPr algn="l" indent="0" marL="0">
              <a:lnSpc>
                <a:spcPts val="2400"/>
              </a:lnSpc>
              <a:buNone/>
            </a:pPr>
            <a:r>
              <a:rPr lang="en-US" sz="1920" dirty="0">
                <a:solidFill>
                  <a:srgbClr val="3B3B45"/>
                </a:solidFill>
                <a:latin typeface="思源黑体-思源黑体-SemiBold" pitchFamily="34" charset="0"/>
                <a:ea typeface="思源黑体-思源黑体-SemiBold" pitchFamily="34" charset="-122"/>
                <a:cs typeface="思源黑体-思源黑体-SemiBold" pitchFamily="34" charset="-120"/>
              </a:rPr>
              <a:t>3. Technology Stack</a:t>
            </a:r>
            <a:endParaRPr lang="en-US" sz="1920" dirty="0"/>
          </a:p>
        </p:txBody>
      </p:sp>
      <p:sp>
        <p:nvSpPr>
          <p:cNvPr id="7" name="Text 3"/>
          <p:cNvSpPr/>
          <p:nvPr/>
        </p:nvSpPr>
        <p:spPr>
          <a:xfrm>
            <a:off x="896112" y="5312664"/>
            <a:ext cx="6117336" cy="310896"/>
          </a:xfrm>
          <a:prstGeom prst="rect">
            <a:avLst/>
          </a:prstGeom>
          <a:noFill/>
          <a:ln/>
        </p:spPr>
        <p:txBody>
          <a:bodyPr wrap="none" lIns="0" tIns="0" rIns="0" bIns="0" rtlCol="0" anchor="ctr"/>
          <a:lstStyle/>
          <a:p>
            <a:pPr algn="l" indent="0" marL="0">
              <a:lnSpc>
                <a:spcPts val="2400"/>
              </a:lnSpc>
              <a:buNone/>
            </a:pPr>
            <a:r>
              <a:rPr lang="en-US" sz="1920" dirty="0">
                <a:solidFill>
                  <a:srgbClr val="3B3B45"/>
                </a:solidFill>
                <a:latin typeface="思源黑体-思源黑体-SemiBold" pitchFamily="34" charset="0"/>
                <a:ea typeface="思源黑体-思源黑体-SemiBold" pitchFamily="34" charset="-122"/>
                <a:cs typeface="思源黑体-思源黑体-SemiBold" pitchFamily="34" charset="-120"/>
              </a:rPr>
              <a:t>5. Setup and Installation</a:t>
            </a:r>
            <a:endParaRPr lang="en-US" sz="1920" dirty="0"/>
          </a:p>
        </p:txBody>
      </p:sp>
      <p:sp>
        <p:nvSpPr>
          <p:cNvPr id="8" name="Text 4"/>
          <p:cNvSpPr/>
          <p:nvPr/>
        </p:nvSpPr>
        <p:spPr>
          <a:xfrm>
            <a:off x="7626096" y="3465576"/>
            <a:ext cx="6117336" cy="310896"/>
          </a:xfrm>
          <a:prstGeom prst="rect">
            <a:avLst/>
          </a:prstGeom>
          <a:noFill/>
          <a:ln/>
        </p:spPr>
        <p:txBody>
          <a:bodyPr wrap="none" lIns="0" tIns="0" rIns="0" bIns="0" rtlCol="0" anchor="ctr"/>
          <a:lstStyle/>
          <a:p>
            <a:pPr algn="l" indent="0" marL="0">
              <a:lnSpc>
                <a:spcPts val="2400"/>
              </a:lnSpc>
              <a:buNone/>
            </a:pPr>
            <a:r>
              <a:rPr lang="en-US" sz="1920" dirty="0">
                <a:solidFill>
                  <a:srgbClr val="3B3B45"/>
                </a:solidFill>
                <a:latin typeface="思源黑体-思源黑体-SemiBold" pitchFamily="34" charset="0"/>
                <a:ea typeface="思源黑体-思源黑体-SemiBold" pitchFamily="34" charset="-122"/>
                <a:cs typeface="思源黑体-思源黑体-SemiBold" pitchFamily="34" charset="-120"/>
              </a:rPr>
              <a:t>2. Core Features</a:t>
            </a:r>
            <a:endParaRPr lang="en-US" sz="1920" dirty="0"/>
          </a:p>
        </p:txBody>
      </p:sp>
      <p:sp>
        <p:nvSpPr>
          <p:cNvPr id="9" name="Text 5"/>
          <p:cNvSpPr/>
          <p:nvPr/>
        </p:nvSpPr>
        <p:spPr>
          <a:xfrm>
            <a:off x="7626096" y="4389120"/>
            <a:ext cx="6117336" cy="310896"/>
          </a:xfrm>
          <a:prstGeom prst="rect">
            <a:avLst/>
          </a:prstGeom>
          <a:noFill/>
          <a:ln/>
        </p:spPr>
        <p:txBody>
          <a:bodyPr wrap="none" lIns="0" tIns="0" rIns="0" bIns="0" rtlCol="0" anchor="ctr"/>
          <a:lstStyle/>
          <a:p>
            <a:pPr algn="l" indent="0" marL="0">
              <a:lnSpc>
                <a:spcPts val="2400"/>
              </a:lnSpc>
              <a:buNone/>
            </a:pPr>
            <a:r>
              <a:rPr lang="en-US" sz="1920" dirty="0">
                <a:solidFill>
                  <a:srgbClr val="3B3B45"/>
                </a:solidFill>
                <a:latin typeface="思源黑体-思源黑体-SemiBold" pitchFamily="34" charset="0"/>
                <a:ea typeface="思源黑体-思源黑体-SemiBold" pitchFamily="34" charset="-122"/>
                <a:cs typeface="思源黑体-思源黑体-SemiBold" pitchFamily="34" charset="-120"/>
              </a:rPr>
              <a:t>4. File Structure</a:t>
            </a:r>
            <a:endParaRPr lang="en-US" sz="19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685800" y="5852160"/>
            <a:ext cx="13267944" cy="27432"/>
          </a:xfrm>
          <a:prstGeom prst="rect">
            <a:avLst/>
          </a:prstGeom>
        </p:spPr>
      </p:pic>
      <p:sp>
        <p:nvSpPr>
          <p:cNvPr id="5" name="Text 0"/>
          <p:cNvSpPr/>
          <p:nvPr/>
        </p:nvSpPr>
        <p:spPr>
          <a:xfrm>
            <a:off x="685800" y="1682496"/>
            <a:ext cx="13267944" cy="1828800"/>
          </a:xfrm>
          <a:prstGeom prst="rect">
            <a:avLst/>
          </a:prstGeom>
          <a:noFill/>
          <a:ln/>
        </p:spPr>
        <p:txBody>
          <a:bodyPr wrap="none" lIns="0" tIns="0" rIns="0" bIns="0" rtlCol="0" anchor="ctr"/>
          <a:lstStyle/>
          <a:p>
            <a:pPr algn="l" indent="0" marL="0">
              <a:lnSpc>
                <a:spcPts val="14400"/>
              </a:lnSpc>
              <a:buNone/>
            </a:pPr>
            <a:r>
              <a:rPr lang="en-US" sz="11520" dirty="0">
                <a:solidFill>
                  <a:srgbClr val="4D597B"/>
                </a:solidFill>
                <a:latin typeface="思源黑体-思源黑体-SemiBold" pitchFamily="34" charset="0"/>
                <a:ea typeface="思源黑体-思源黑体-SemiBold" pitchFamily="34" charset="-122"/>
                <a:cs typeface="思源黑体-思源黑体-SemiBold" pitchFamily="34" charset="-120"/>
              </a:rPr>
              <a:t>01</a:t>
            </a:r>
            <a:endParaRPr lang="en-US" sz="11520" dirty="0"/>
          </a:p>
        </p:txBody>
      </p:sp>
      <p:sp>
        <p:nvSpPr>
          <p:cNvPr id="6" name="Text 1"/>
          <p:cNvSpPr/>
          <p:nvPr/>
        </p:nvSpPr>
        <p:spPr>
          <a:xfrm>
            <a:off x="685800" y="3730752"/>
            <a:ext cx="13267944" cy="320040"/>
          </a:xfrm>
          <a:prstGeom prst="rect">
            <a:avLst/>
          </a:prstGeom>
          <a:noFill/>
          <a:ln/>
        </p:spPr>
        <p:txBody>
          <a:bodyPr wrap="none" lIns="0" tIns="0" rIns="0" bIns="0" rtlCol="0" anchor="ctr"/>
          <a:lstStyle/>
          <a:p>
            <a:pPr algn="l" indent="0" marL="0">
              <a:lnSpc>
                <a:spcPts val="2450"/>
              </a:lnSpc>
              <a:buNone/>
            </a:pPr>
            <a:endParaRPr lang="en-US" sz="1530" dirty="0"/>
          </a:p>
        </p:txBody>
      </p:sp>
      <p:sp>
        <p:nvSpPr>
          <p:cNvPr id="7" name="Text 2"/>
          <p:cNvSpPr/>
          <p:nvPr/>
        </p:nvSpPr>
        <p:spPr>
          <a:xfrm>
            <a:off x="685800" y="4261104"/>
            <a:ext cx="13267944" cy="320040"/>
          </a:xfrm>
          <a:prstGeom prst="rect">
            <a:avLst/>
          </a:prstGeom>
          <a:noFill/>
          <a:ln/>
        </p:spPr>
        <p:txBody>
          <a:bodyPr wrap="none" lIns="0" tIns="0" rIns="0" bIns="0" rtlCol="0" anchor="ctr"/>
          <a:lstStyle/>
          <a:p>
            <a:pPr algn="l" indent="0" marL="0">
              <a:lnSpc>
                <a:spcPts val="2450"/>
              </a:lnSpc>
              <a:buNone/>
            </a:pPr>
            <a:endParaRPr lang="en-US" sz="1530" dirty="0"/>
          </a:p>
        </p:txBody>
      </p:sp>
      <p:sp>
        <p:nvSpPr>
          <p:cNvPr id="8" name="Text 3"/>
          <p:cNvSpPr/>
          <p:nvPr/>
        </p:nvSpPr>
        <p:spPr>
          <a:xfrm>
            <a:off x="685800" y="4791456"/>
            <a:ext cx="13267944" cy="841248"/>
          </a:xfrm>
          <a:prstGeom prst="rect">
            <a:avLst/>
          </a:prstGeom>
          <a:noFill/>
          <a:ln/>
        </p:spPr>
        <p:txBody>
          <a:bodyPr wrap="none" lIns="0" tIns="0" rIns="0" bIns="0" rtlCol="0" anchor="ctr"/>
          <a:lstStyle/>
          <a:p>
            <a:pPr algn="r" indent="0" marL="0">
              <a:lnSpc>
                <a:spcPts val="6620"/>
              </a:lnSpc>
              <a:buNone/>
            </a:pPr>
            <a:r>
              <a:rPr lang="en-US" sz="5290" dirty="0">
                <a:solidFill>
                  <a:srgbClr val="4D597B"/>
                </a:solidFill>
                <a:latin typeface="思源黑体-思源黑体-SemiBold" pitchFamily="34" charset="0"/>
                <a:ea typeface="思源黑体-思源黑体-SemiBold" pitchFamily="34" charset="-122"/>
                <a:cs typeface="思源黑体-思源黑体-SemiBold" pitchFamily="34" charset="-120"/>
              </a:rPr>
              <a:t>Introduction</a:t>
            </a:r>
            <a:endParaRPr lang="en-US" sz="5290" dirty="0"/>
          </a:p>
        </p:txBody>
      </p:sp>
      <p:sp>
        <p:nvSpPr>
          <p:cNvPr id="9" name="Text 4"/>
          <p:cNvSpPr/>
          <p:nvPr/>
        </p:nvSpPr>
        <p:spPr>
          <a:xfrm>
            <a:off x="685800" y="6089904"/>
            <a:ext cx="13267944" cy="256032"/>
          </a:xfrm>
          <a:prstGeom prst="rect">
            <a:avLst/>
          </a:prstGeom>
          <a:noFill/>
          <a:ln/>
        </p:spPr>
        <p:txBody>
          <a:bodyPr wrap="none" lIns="0" tIns="0" rIns="0" bIns="0" rtlCol="0" anchor="ctr"/>
          <a:lstStyle/>
          <a:p>
            <a:pPr algn="l" indent="0" marL="0">
              <a:lnSpc>
                <a:spcPts val="1960"/>
              </a:lnSpc>
              <a:buNone/>
            </a:pPr>
            <a:r>
              <a:rPr lang="en-US" sz="1220" dirty="0">
                <a:solidFill>
                  <a:srgbClr val="3B3B45"/>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sp>
        <p:nvSpPr>
          <p:cNvPr id="4" name="Text 0"/>
          <p:cNvSpPr/>
          <p:nvPr/>
        </p:nvSpPr>
        <p:spPr>
          <a:xfrm>
            <a:off x="685800" y="2971800"/>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4D597B"/>
                </a:solidFill>
                <a:latin typeface="思源黑体-思源黑体-SemiBold" pitchFamily="34" charset="0"/>
                <a:ea typeface="思源黑体-思源黑体-SemiBold" pitchFamily="34" charset="-122"/>
                <a:cs typeface="思源黑体-思源黑体-SemiBold" pitchFamily="34" charset="-120"/>
              </a:rPr>
              <a:t>Introduction</a:t>
            </a:r>
            <a:endParaRPr lang="en-US" sz="3840" dirty="0"/>
          </a:p>
        </p:txBody>
      </p:sp>
      <p:sp>
        <p:nvSpPr>
          <p:cNvPr id="5" name="Text 1"/>
          <p:cNvSpPr/>
          <p:nvPr/>
        </p:nvSpPr>
        <p:spPr>
          <a:xfrm>
            <a:off x="685800" y="3803904"/>
            <a:ext cx="8293608" cy="1252728"/>
          </a:xfrm>
          <a:prstGeom prst="rect">
            <a:avLst/>
          </a:prstGeom>
          <a:noFill/>
          <a:ln/>
        </p:spPr>
        <p:txBody>
          <a:bodyPr wrap="square" lIns="0" tIns="0" rIns="0" bIns="0" rtlCol="0" anchor="ctr"/>
          <a:lstStyle/>
          <a:p>
            <a:pPr algn="l" indent="0" marL="0">
              <a:lnSpc>
                <a:spcPts val="2450"/>
              </a:lnSpc>
              <a:buNone/>
            </a:pPr>
            <a:r>
              <a:rPr lang="en-US" sz="1530" dirty="0">
                <a:solidFill>
                  <a:srgbClr val="3B3B45"/>
                </a:solidFill>
                <a:latin typeface="思源黑体-思源黑体-Medium" pitchFamily="34" charset="0"/>
                <a:ea typeface="思源黑体-思源黑体-Medium" pitchFamily="34" charset="-122"/>
                <a:cs typeface="思源黑体-思源黑体-Medium" pitchFamily="34" charset="-120"/>
              </a:rPr>
              <a:t>This project is a hybrid text summarization system that intelligently chooses between a local NLP model and the Gemini API for generating summaries. The system is designed to provide quick results for short texts using local processing while leveraging a powerful external API for more comprehensive summarization of longer documents.</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685800" y="5852160"/>
            <a:ext cx="13267944" cy="27432"/>
          </a:xfrm>
          <a:prstGeom prst="rect">
            <a:avLst/>
          </a:prstGeom>
        </p:spPr>
      </p:pic>
      <p:sp>
        <p:nvSpPr>
          <p:cNvPr id="5" name="Text 0"/>
          <p:cNvSpPr/>
          <p:nvPr/>
        </p:nvSpPr>
        <p:spPr>
          <a:xfrm>
            <a:off x="685800" y="1682496"/>
            <a:ext cx="13267944" cy="1828800"/>
          </a:xfrm>
          <a:prstGeom prst="rect">
            <a:avLst/>
          </a:prstGeom>
          <a:noFill/>
          <a:ln/>
        </p:spPr>
        <p:txBody>
          <a:bodyPr wrap="none" lIns="0" tIns="0" rIns="0" bIns="0" rtlCol="0" anchor="ctr"/>
          <a:lstStyle/>
          <a:p>
            <a:pPr algn="l" indent="0" marL="0">
              <a:lnSpc>
                <a:spcPts val="14400"/>
              </a:lnSpc>
              <a:buNone/>
            </a:pPr>
            <a:r>
              <a:rPr lang="en-US" sz="11520" dirty="0">
                <a:solidFill>
                  <a:srgbClr val="4D597B"/>
                </a:solidFill>
                <a:latin typeface="思源黑体-思源黑体-SemiBold" pitchFamily="34" charset="0"/>
                <a:ea typeface="思源黑体-思源黑体-SemiBold" pitchFamily="34" charset="-122"/>
                <a:cs typeface="思源黑体-思源黑体-SemiBold" pitchFamily="34" charset="-120"/>
              </a:rPr>
              <a:t>02</a:t>
            </a:r>
            <a:endParaRPr lang="en-US" sz="11520" dirty="0"/>
          </a:p>
        </p:txBody>
      </p:sp>
      <p:sp>
        <p:nvSpPr>
          <p:cNvPr id="6" name="Text 1"/>
          <p:cNvSpPr/>
          <p:nvPr/>
        </p:nvSpPr>
        <p:spPr>
          <a:xfrm>
            <a:off x="685800" y="3730752"/>
            <a:ext cx="13267944" cy="320040"/>
          </a:xfrm>
          <a:prstGeom prst="rect">
            <a:avLst/>
          </a:prstGeom>
          <a:noFill/>
          <a:ln/>
        </p:spPr>
        <p:txBody>
          <a:bodyPr wrap="none" lIns="0" tIns="0" rIns="0" bIns="0" rtlCol="0" anchor="ctr"/>
          <a:lstStyle/>
          <a:p>
            <a:pPr algn="l" indent="0" marL="0">
              <a:lnSpc>
                <a:spcPts val="2450"/>
              </a:lnSpc>
              <a:buNone/>
            </a:pPr>
            <a:endParaRPr lang="en-US" sz="1530" dirty="0"/>
          </a:p>
        </p:txBody>
      </p:sp>
      <p:sp>
        <p:nvSpPr>
          <p:cNvPr id="7" name="Text 2"/>
          <p:cNvSpPr/>
          <p:nvPr/>
        </p:nvSpPr>
        <p:spPr>
          <a:xfrm>
            <a:off x="685800" y="4261104"/>
            <a:ext cx="13267944" cy="320040"/>
          </a:xfrm>
          <a:prstGeom prst="rect">
            <a:avLst/>
          </a:prstGeom>
          <a:noFill/>
          <a:ln/>
        </p:spPr>
        <p:txBody>
          <a:bodyPr wrap="none" lIns="0" tIns="0" rIns="0" bIns="0" rtlCol="0" anchor="ctr"/>
          <a:lstStyle/>
          <a:p>
            <a:pPr algn="l" indent="0" marL="0">
              <a:lnSpc>
                <a:spcPts val="2450"/>
              </a:lnSpc>
              <a:buNone/>
            </a:pPr>
            <a:endParaRPr lang="en-US" sz="1530" dirty="0"/>
          </a:p>
        </p:txBody>
      </p:sp>
      <p:sp>
        <p:nvSpPr>
          <p:cNvPr id="8" name="Text 3"/>
          <p:cNvSpPr/>
          <p:nvPr/>
        </p:nvSpPr>
        <p:spPr>
          <a:xfrm>
            <a:off x="685800" y="4791456"/>
            <a:ext cx="13267944" cy="841248"/>
          </a:xfrm>
          <a:prstGeom prst="rect">
            <a:avLst/>
          </a:prstGeom>
          <a:noFill/>
          <a:ln/>
        </p:spPr>
        <p:txBody>
          <a:bodyPr wrap="none" lIns="0" tIns="0" rIns="0" bIns="0" rtlCol="0" anchor="ctr"/>
          <a:lstStyle/>
          <a:p>
            <a:pPr algn="r" indent="0" marL="0">
              <a:lnSpc>
                <a:spcPts val="6620"/>
              </a:lnSpc>
              <a:buNone/>
            </a:pPr>
            <a:r>
              <a:rPr lang="en-US" sz="5290" dirty="0">
                <a:solidFill>
                  <a:srgbClr val="4D597B"/>
                </a:solidFill>
                <a:latin typeface="思源黑体-思源黑体-SemiBold" pitchFamily="34" charset="0"/>
                <a:ea typeface="思源黑体-思源黑体-SemiBold" pitchFamily="34" charset="-122"/>
                <a:cs typeface="思源黑体-思源黑体-SemiBold" pitchFamily="34" charset="-120"/>
              </a:rPr>
              <a:t>Core Features</a:t>
            </a:r>
            <a:endParaRPr lang="en-US" sz="5290" dirty="0"/>
          </a:p>
        </p:txBody>
      </p:sp>
      <p:sp>
        <p:nvSpPr>
          <p:cNvPr id="9" name="Text 4"/>
          <p:cNvSpPr/>
          <p:nvPr/>
        </p:nvSpPr>
        <p:spPr>
          <a:xfrm>
            <a:off x="685800" y="6089904"/>
            <a:ext cx="13267944" cy="256032"/>
          </a:xfrm>
          <a:prstGeom prst="rect">
            <a:avLst/>
          </a:prstGeom>
          <a:noFill/>
          <a:ln/>
        </p:spPr>
        <p:txBody>
          <a:bodyPr wrap="none" lIns="0" tIns="0" rIns="0" bIns="0" rtlCol="0" anchor="ctr"/>
          <a:lstStyle/>
          <a:p>
            <a:pPr algn="l" indent="0" marL="0">
              <a:lnSpc>
                <a:spcPts val="1960"/>
              </a:lnSpc>
              <a:buNone/>
            </a:pPr>
            <a:r>
              <a:rPr lang="en-US" sz="1220" dirty="0">
                <a:solidFill>
                  <a:srgbClr val="3B3B45"/>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548640"/>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4D597B"/>
                </a:solidFill>
                <a:latin typeface="思源黑体-思源黑体-SemiBold" pitchFamily="34" charset="0"/>
                <a:ea typeface="思源黑体-思源黑体-SemiBold" pitchFamily="34" charset="-122"/>
                <a:cs typeface="思源黑体-思源黑体-SemiBold" pitchFamily="34" charset="-120"/>
              </a:rPr>
              <a:t>Core Features</a:t>
            </a:r>
            <a:endParaRPr lang="en-US" sz="3840" dirty="0"/>
          </a:p>
        </p:txBody>
      </p:sp>
      <p:sp>
        <p:nvSpPr>
          <p:cNvPr id="5" name="Text 1"/>
          <p:cNvSpPr/>
          <p:nvPr/>
        </p:nvSpPr>
        <p:spPr>
          <a:xfrm>
            <a:off x="896112" y="1591056"/>
            <a:ext cx="12847320" cy="320040"/>
          </a:xfrm>
          <a:prstGeom prst="rect">
            <a:avLst/>
          </a:prstGeom>
          <a:noFill/>
          <a:ln/>
        </p:spPr>
        <p:txBody>
          <a:bodyPr wrap="none" lIns="0" tIns="0" rIns="0" bIns="0" rtlCol="0" anchor="ctr"/>
          <a:lstStyle/>
          <a:p>
            <a:pPr algn="l" indent="0" marL="0">
              <a:lnSpc>
                <a:spcPts val="2450"/>
              </a:lnSpc>
              <a:buNone/>
            </a:pPr>
            <a:r>
              <a:rPr lang="en-US" sz="1530" dirty="0">
                <a:solidFill>
                  <a:srgbClr val="3B3B45"/>
                </a:solidFill>
                <a:latin typeface="思源黑体-思源黑体-Medium" pitchFamily="34" charset="0"/>
                <a:ea typeface="思源黑体-思源黑体-Medium" pitchFamily="34" charset="-122"/>
                <a:cs typeface="思源黑体-思源黑体-Medium" pitchFamily="34" charset="-120"/>
              </a:rPr>
              <a:t>Hybrid Summarization Logic: The system automatically determines the best summarization method based on the input text's length.</a:t>
            </a:r>
            <a:endParaRPr lang="en-US" sz="1530" dirty="0"/>
          </a:p>
        </p:txBody>
      </p:sp>
      <p:sp>
        <p:nvSpPr>
          <p:cNvPr id="6" name="Text 2"/>
          <p:cNvSpPr/>
          <p:nvPr/>
        </p:nvSpPr>
        <p:spPr>
          <a:xfrm>
            <a:off x="896112" y="2075688"/>
            <a:ext cx="12847320" cy="320040"/>
          </a:xfrm>
          <a:prstGeom prst="rect">
            <a:avLst/>
          </a:prstGeom>
          <a:noFill/>
          <a:ln/>
        </p:spPr>
        <p:txBody>
          <a:bodyPr wrap="none" lIns="0" tIns="0" rIns="0" bIns="0" rtlCol="0" anchor="ctr"/>
          <a:lstStyle/>
          <a:p>
            <a:pPr algn="l" indent="0" marL="0">
              <a:lnSpc>
                <a:spcPts val="2450"/>
              </a:lnSpc>
              <a:buNone/>
            </a:pPr>
            <a:r>
              <a:rPr lang="en-US" sz="1530" dirty="0">
                <a:solidFill>
                  <a:srgbClr val="3B3B45"/>
                </a:solidFill>
                <a:latin typeface="思源黑体-思源黑体-Medium" pitchFamily="34" charset="0"/>
                <a:ea typeface="思源黑体-思源黑体-Medium" pitchFamily="34" charset="-122"/>
                <a:cs typeface="思源黑体-思源黑体-Medium" pitchFamily="34" charset="-120"/>
              </a:rPr>
              <a:t>    • Local NLP: Used for shorter texts to provide fast, efficient summarization without an API call.</a:t>
            </a:r>
            <a:endParaRPr lang="en-US" sz="1530" dirty="0"/>
          </a:p>
        </p:txBody>
      </p:sp>
      <p:sp>
        <p:nvSpPr>
          <p:cNvPr id="7" name="Text 3"/>
          <p:cNvSpPr/>
          <p:nvPr/>
        </p:nvSpPr>
        <p:spPr>
          <a:xfrm>
            <a:off x="896112" y="2569464"/>
            <a:ext cx="12847320" cy="320040"/>
          </a:xfrm>
          <a:prstGeom prst="rect">
            <a:avLst/>
          </a:prstGeom>
          <a:noFill/>
          <a:ln/>
        </p:spPr>
        <p:txBody>
          <a:bodyPr wrap="none" lIns="0" tIns="0" rIns="0" bIns="0" rtlCol="0" anchor="ctr"/>
          <a:lstStyle/>
          <a:p>
            <a:pPr algn="l" indent="0" marL="0">
              <a:lnSpc>
                <a:spcPts val="2450"/>
              </a:lnSpc>
              <a:buNone/>
            </a:pPr>
            <a:r>
              <a:rPr lang="en-US" sz="1530" dirty="0">
                <a:solidFill>
                  <a:srgbClr val="3B3B45"/>
                </a:solidFill>
                <a:latin typeface="思源黑体-思源黑体-Medium" pitchFamily="34" charset="0"/>
                <a:ea typeface="思源黑体-思源黑体-Medium" pitchFamily="34" charset="-122"/>
                <a:cs typeface="思源黑体-思源黑体-Medium" pitchFamily="34" charset="-120"/>
              </a:rPr>
              <a:t>    • Gemini API: Utilized for longer documents to generate high-quality, nuanced summaries.</a:t>
            </a:r>
            <a:endParaRPr lang="en-US" sz="1530" dirty="0"/>
          </a:p>
        </p:txBody>
      </p:sp>
      <p:sp>
        <p:nvSpPr>
          <p:cNvPr id="8" name="Text 4"/>
          <p:cNvSpPr/>
          <p:nvPr/>
        </p:nvSpPr>
        <p:spPr>
          <a:xfrm>
            <a:off x="896112" y="3493008"/>
            <a:ext cx="12847320" cy="630936"/>
          </a:xfrm>
          <a:prstGeom prst="rect">
            <a:avLst/>
          </a:prstGeom>
          <a:noFill/>
          <a:ln/>
        </p:spPr>
        <p:txBody>
          <a:bodyPr wrap="square" lIns="0" tIns="0" rIns="0" bIns="0" rtlCol="0" anchor="ctr"/>
          <a:lstStyle/>
          <a:p>
            <a:pPr algn="l" indent="0" marL="0">
              <a:lnSpc>
                <a:spcPts val="2450"/>
              </a:lnSpc>
              <a:buNone/>
            </a:pPr>
            <a:r>
              <a:rPr lang="en-US" sz="1530" dirty="0">
                <a:solidFill>
                  <a:srgbClr val="3B3B45"/>
                </a:solidFill>
                <a:latin typeface="思源黑体-思源黑体-Medium" pitchFamily="34" charset="0"/>
                <a:ea typeface="思源黑体-思源黑体-Medium" pitchFamily="34" charset="-122"/>
                <a:cs typeface="思源黑体-思源黑体-Medium" pitchFamily="34" charset="-120"/>
              </a:rPr>
              <a:t>Manual Override: Users have the option to manually select which summarization method they want to use, overriding the automatic selection.</a:t>
            </a:r>
            <a:endParaRPr lang="en-US" sz="1530" dirty="0"/>
          </a:p>
        </p:txBody>
      </p:sp>
      <p:sp>
        <p:nvSpPr>
          <p:cNvPr id="9" name="Text 5"/>
          <p:cNvSpPr/>
          <p:nvPr/>
        </p:nvSpPr>
        <p:spPr>
          <a:xfrm>
            <a:off x="896112" y="4736592"/>
            <a:ext cx="12847320" cy="630936"/>
          </a:xfrm>
          <a:prstGeom prst="rect">
            <a:avLst/>
          </a:prstGeom>
          <a:noFill/>
          <a:ln/>
        </p:spPr>
        <p:txBody>
          <a:bodyPr wrap="square" lIns="0" tIns="0" rIns="0" bIns="0" rtlCol="0" anchor="ctr"/>
          <a:lstStyle/>
          <a:p>
            <a:pPr algn="l" indent="0" marL="0">
              <a:lnSpc>
                <a:spcPts val="2450"/>
              </a:lnSpc>
              <a:buNone/>
            </a:pPr>
            <a:r>
              <a:rPr lang="en-US" sz="1530" dirty="0">
                <a:solidFill>
                  <a:srgbClr val="3B3B45"/>
                </a:solidFill>
                <a:latin typeface="思源黑体-思源黑体-Medium" pitchFamily="34" charset="0"/>
                <a:ea typeface="思源黑体-思源黑体-Medium" pitchFamily="34" charset="-122"/>
                <a:cs typeface="思源黑体-思源黑体-Medium" pitchFamily="34" charset="-120"/>
              </a:rPr>
              <a:t>Graceful Fallback: If the Gemini API fails or is unavailable, the system automatically falls back to the local NLP model to ensure a summary is still generated.</a:t>
            </a:r>
            <a:endParaRPr lang="en-US" sz="1530" dirty="0"/>
          </a:p>
        </p:txBody>
      </p:sp>
      <p:sp>
        <p:nvSpPr>
          <p:cNvPr id="10" name="Text 6"/>
          <p:cNvSpPr/>
          <p:nvPr/>
        </p:nvSpPr>
        <p:spPr>
          <a:xfrm>
            <a:off x="896112" y="5971032"/>
            <a:ext cx="12847320" cy="320040"/>
          </a:xfrm>
          <a:prstGeom prst="rect">
            <a:avLst/>
          </a:prstGeom>
          <a:noFill/>
          <a:ln/>
        </p:spPr>
        <p:txBody>
          <a:bodyPr wrap="none" lIns="0" tIns="0" rIns="0" bIns="0" rtlCol="0" anchor="ctr"/>
          <a:lstStyle/>
          <a:p>
            <a:pPr algn="l" indent="0" marL="0">
              <a:lnSpc>
                <a:spcPts val="2450"/>
              </a:lnSpc>
              <a:buNone/>
            </a:pPr>
            <a:r>
              <a:rPr lang="en-US" sz="1530" dirty="0">
                <a:solidFill>
                  <a:srgbClr val="3B3B45"/>
                </a:solidFill>
                <a:latin typeface="思源黑体-思源黑体-Medium" pitchFamily="34" charset="0"/>
                <a:ea typeface="思源黑体-思源黑体-Medium" pitchFamily="34" charset="-122"/>
                <a:cs typeface="思源黑体-思源黑体-Medium" pitchFamily="34" charset="-120"/>
              </a:rPr>
              <a:t>Intuitive User Interface (UI): The UI provides clear visual feedback, including:</a:t>
            </a:r>
            <a:endParaRPr lang="en-US" sz="1530" dirty="0"/>
          </a:p>
        </p:txBody>
      </p:sp>
      <p:sp>
        <p:nvSpPr>
          <p:cNvPr id="11" name="Text 7"/>
          <p:cNvSpPr/>
          <p:nvPr/>
        </p:nvSpPr>
        <p:spPr>
          <a:xfrm>
            <a:off x="896112" y="6455664"/>
            <a:ext cx="12847320" cy="320040"/>
          </a:xfrm>
          <a:prstGeom prst="rect">
            <a:avLst/>
          </a:prstGeom>
          <a:noFill/>
          <a:ln/>
        </p:spPr>
        <p:txBody>
          <a:bodyPr wrap="none" lIns="0" tIns="0" rIns="0" bIns="0" rtlCol="0" anchor="ctr"/>
          <a:lstStyle/>
          <a:p>
            <a:pPr algn="l" indent="0" marL="0">
              <a:lnSpc>
                <a:spcPts val="2450"/>
              </a:lnSpc>
              <a:buNone/>
            </a:pPr>
            <a:r>
              <a:rPr lang="en-US" sz="1530" dirty="0">
                <a:solidFill>
                  <a:srgbClr val="3B3B45"/>
                </a:solidFill>
                <a:latin typeface="思源黑体-思源黑体-Medium" pitchFamily="34" charset="0"/>
                <a:ea typeface="思源黑体-思源黑体-Medium" pitchFamily="34" charset="-122"/>
                <a:cs typeface="思源黑体-思源黑体-Medium" pitchFamily="34" charset="-120"/>
              </a:rPr>
              <a:t>    • Indicators showing which method (Local NLP or Gemini API) was used.</a:t>
            </a:r>
            <a:endParaRPr lang="en-US" sz="1530" dirty="0"/>
          </a:p>
        </p:txBody>
      </p:sp>
      <p:sp>
        <p:nvSpPr>
          <p:cNvPr id="12" name="Text 8"/>
          <p:cNvSpPr/>
          <p:nvPr/>
        </p:nvSpPr>
        <p:spPr>
          <a:xfrm>
            <a:off x="896112" y="6949440"/>
            <a:ext cx="12847320" cy="320040"/>
          </a:xfrm>
          <a:prstGeom prst="rect">
            <a:avLst/>
          </a:prstGeom>
          <a:noFill/>
          <a:ln/>
        </p:spPr>
        <p:txBody>
          <a:bodyPr wrap="none" lIns="0" tIns="0" rIns="0" bIns="0" rtlCol="0" anchor="ctr"/>
          <a:lstStyle/>
          <a:p>
            <a:pPr algn="l" indent="0" marL="0">
              <a:lnSpc>
                <a:spcPts val="2450"/>
              </a:lnSpc>
              <a:buNone/>
            </a:pPr>
            <a:r>
              <a:rPr lang="en-US" sz="1530" dirty="0">
                <a:solidFill>
                  <a:srgbClr val="3B3B45"/>
                </a:solidFill>
                <a:latin typeface="思源黑体-思源黑体-Medium" pitchFamily="34" charset="0"/>
                <a:ea typeface="思源黑体-思源黑体-Medium" pitchFamily="34" charset="-122"/>
                <a:cs typeface="思源黑体-思源黑体-Medium" pitchFamily="34" charset="-120"/>
              </a:rPr>
              <a:t>    • Clear error messages if a process fails.</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685800" y="5852160"/>
            <a:ext cx="13267944" cy="27432"/>
          </a:xfrm>
          <a:prstGeom prst="rect">
            <a:avLst/>
          </a:prstGeom>
        </p:spPr>
      </p:pic>
      <p:sp>
        <p:nvSpPr>
          <p:cNvPr id="5" name="Text 0"/>
          <p:cNvSpPr/>
          <p:nvPr/>
        </p:nvSpPr>
        <p:spPr>
          <a:xfrm>
            <a:off x="685800" y="1682496"/>
            <a:ext cx="13267944" cy="1828800"/>
          </a:xfrm>
          <a:prstGeom prst="rect">
            <a:avLst/>
          </a:prstGeom>
          <a:noFill/>
          <a:ln/>
        </p:spPr>
        <p:txBody>
          <a:bodyPr wrap="none" lIns="0" tIns="0" rIns="0" bIns="0" rtlCol="0" anchor="ctr"/>
          <a:lstStyle/>
          <a:p>
            <a:pPr algn="l" indent="0" marL="0">
              <a:lnSpc>
                <a:spcPts val="14400"/>
              </a:lnSpc>
              <a:buNone/>
            </a:pPr>
            <a:r>
              <a:rPr lang="en-US" sz="11520" dirty="0">
                <a:solidFill>
                  <a:srgbClr val="4D597B"/>
                </a:solidFill>
                <a:latin typeface="思源黑体-思源黑体-SemiBold" pitchFamily="34" charset="0"/>
                <a:ea typeface="思源黑体-思源黑体-SemiBold" pitchFamily="34" charset="-122"/>
                <a:cs typeface="思源黑体-思源黑体-SemiBold" pitchFamily="34" charset="-120"/>
              </a:rPr>
              <a:t>03</a:t>
            </a:r>
            <a:endParaRPr lang="en-US" sz="11520" dirty="0"/>
          </a:p>
        </p:txBody>
      </p:sp>
      <p:sp>
        <p:nvSpPr>
          <p:cNvPr id="6" name="Text 1"/>
          <p:cNvSpPr/>
          <p:nvPr/>
        </p:nvSpPr>
        <p:spPr>
          <a:xfrm>
            <a:off x="685800" y="3730752"/>
            <a:ext cx="13267944" cy="320040"/>
          </a:xfrm>
          <a:prstGeom prst="rect">
            <a:avLst/>
          </a:prstGeom>
          <a:noFill/>
          <a:ln/>
        </p:spPr>
        <p:txBody>
          <a:bodyPr wrap="none" lIns="0" tIns="0" rIns="0" bIns="0" rtlCol="0" anchor="ctr"/>
          <a:lstStyle/>
          <a:p>
            <a:pPr algn="l" indent="0" marL="0">
              <a:lnSpc>
                <a:spcPts val="2450"/>
              </a:lnSpc>
              <a:buNone/>
            </a:pPr>
            <a:endParaRPr lang="en-US" sz="1530" dirty="0"/>
          </a:p>
        </p:txBody>
      </p:sp>
      <p:sp>
        <p:nvSpPr>
          <p:cNvPr id="7" name="Text 2"/>
          <p:cNvSpPr/>
          <p:nvPr/>
        </p:nvSpPr>
        <p:spPr>
          <a:xfrm>
            <a:off x="685800" y="4261104"/>
            <a:ext cx="13267944" cy="320040"/>
          </a:xfrm>
          <a:prstGeom prst="rect">
            <a:avLst/>
          </a:prstGeom>
          <a:noFill/>
          <a:ln/>
        </p:spPr>
        <p:txBody>
          <a:bodyPr wrap="none" lIns="0" tIns="0" rIns="0" bIns="0" rtlCol="0" anchor="ctr"/>
          <a:lstStyle/>
          <a:p>
            <a:pPr algn="l" indent="0" marL="0">
              <a:lnSpc>
                <a:spcPts val="2450"/>
              </a:lnSpc>
              <a:buNone/>
            </a:pPr>
            <a:endParaRPr lang="en-US" sz="1530" dirty="0"/>
          </a:p>
        </p:txBody>
      </p:sp>
      <p:sp>
        <p:nvSpPr>
          <p:cNvPr id="8" name="Text 3"/>
          <p:cNvSpPr/>
          <p:nvPr/>
        </p:nvSpPr>
        <p:spPr>
          <a:xfrm>
            <a:off x="685800" y="4791456"/>
            <a:ext cx="13267944" cy="841248"/>
          </a:xfrm>
          <a:prstGeom prst="rect">
            <a:avLst/>
          </a:prstGeom>
          <a:noFill/>
          <a:ln/>
        </p:spPr>
        <p:txBody>
          <a:bodyPr wrap="none" lIns="0" tIns="0" rIns="0" bIns="0" rtlCol="0" anchor="ctr"/>
          <a:lstStyle/>
          <a:p>
            <a:pPr algn="r" indent="0" marL="0">
              <a:lnSpc>
                <a:spcPts val="6620"/>
              </a:lnSpc>
              <a:buNone/>
            </a:pPr>
            <a:r>
              <a:rPr lang="en-US" sz="5290" dirty="0">
                <a:solidFill>
                  <a:srgbClr val="4D597B"/>
                </a:solidFill>
                <a:latin typeface="思源黑体-思源黑体-SemiBold" pitchFamily="34" charset="0"/>
                <a:ea typeface="思源黑体-思源黑体-SemiBold" pitchFamily="34" charset="-122"/>
                <a:cs typeface="思源黑体-思源黑体-SemiBold" pitchFamily="34" charset="-120"/>
              </a:rPr>
              <a:t>Technology Stack</a:t>
            </a:r>
            <a:endParaRPr lang="en-US" sz="5290" dirty="0"/>
          </a:p>
        </p:txBody>
      </p:sp>
      <p:sp>
        <p:nvSpPr>
          <p:cNvPr id="9" name="Text 4"/>
          <p:cNvSpPr/>
          <p:nvPr/>
        </p:nvSpPr>
        <p:spPr>
          <a:xfrm>
            <a:off x="685800" y="6089904"/>
            <a:ext cx="13267944" cy="256032"/>
          </a:xfrm>
          <a:prstGeom prst="rect">
            <a:avLst/>
          </a:prstGeom>
          <a:noFill/>
          <a:ln/>
        </p:spPr>
        <p:txBody>
          <a:bodyPr wrap="none" lIns="0" tIns="0" rIns="0" bIns="0" rtlCol="0" anchor="ctr"/>
          <a:lstStyle/>
          <a:p>
            <a:pPr algn="l" indent="0" marL="0">
              <a:lnSpc>
                <a:spcPts val="1960"/>
              </a:lnSpc>
              <a:buNone/>
            </a:pPr>
            <a:r>
              <a:rPr lang="en-US" sz="1220" dirty="0">
                <a:solidFill>
                  <a:srgbClr val="3B3B45"/>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896112"/>
            <a:ext cx="13267944" cy="402336"/>
          </a:xfrm>
          <a:prstGeom prst="rect">
            <a:avLst/>
          </a:prstGeom>
          <a:noFill/>
          <a:ln/>
        </p:spPr>
        <p:txBody>
          <a:bodyPr wrap="none" lIns="0" tIns="0" rIns="0" bIns="0" rtlCol="0" anchor="ctr"/>
          <a:lstStyle/>
          <a:p>
            <a:pPr algn="l" indent="0" marL="0">
              <a:lnSpc>
                <a:spcPts val="3120"/>
              </a:lnSpc>
              <a:buNone/>
            </a:pPr>
            <a:r>
              <a:rPr lang="en-US" sz="2490" dirty="0">
                <a:solidFill>
                  <a:srgbClr val="4D597B"/>
                </a:solidFill>
                <a:latin typeface="思源黑体-思源黑体-SemiBold" pitchFamily="34" charset="0"/>
                <a:ea typeface="思源黑体-思源黑体-SemiBold" pitchFamily="34" charset="-122"/>
                <a:cs typeface="思源黑体-思源黑体-SemiBold" pitchFamily="34" charset="-120"/>
              </a:rPr>
              <a:t>Technology Stack</a:t>
            </a:r>
            <a:endParaRPr lang="en-US" sz="2490" dirty="0"/>
          </a:p>
        </p:txBody>
      </p:sp>
      <p:sp>
        <p:nvSpPr>
          <p:cNvPr id="5" name="Text 1"/>
          <p:cNvSpPr/>
          <p:nvPr/>
        </p:nvSpPr>
        <p:spPr>
          <a:xfrm>
            <a:off x="685800" y="1435608"/>
            <a:ext cx="13267944" cy="210312"/>
          </a:xfrm>
          <a:prstGeom prst="rect">
            <a:avLst/>
          </a:prstGeom>
          <a:noFill/>
          <a:ln/>
        </p:spPr>
        <p:txBody>
          <a:bodyPr wrap="none" lIns="0" tIns="0" rIns="0" bIns="0" rtlCol="0" anchor="ctr"/>
          <a:lstStyle/>
          <a:p>
            <a:pPr algn="l" indent="0" marL="0">
              <a:lnSpc>
                <a:spcPts val="1590"/>
              </a:lnSpc>
              <a:buNone/>
            </a:pPr>
            <a:r>
              <a:rPr lang="en-US" sz="990" dirty="0">
                <a:solidFill>
                  <a:srgbClr val="3B3B45"/>
                </a:solidFill>
                <a:latin typeface="思源黑体-思源黑体-Medium" pitchFamily="34" charset="0"/>
                <a:ea typeface="思源黑体-思源黑体-Medium" pitchFamily="34" charset="-122"/>
                <a:cs typeface="思源黑体-思源黑体-Medium" pitchFamily="34" charset="-120"/>
              </a:rPr>
              <a:t>This project uses the following technologies:</a:t>
            </a:r>
            <a:endParaRPr lang="en-US" sz="990" dirty="0"/>
          </a:p>
        </p:txBody>
      </p:sp>
      <p:sp>
        <p:nvSpPr>
          <p:cNvPr id="6" name="Text 2"/>
          <p:cNvSpPr/>
          <p:nvPr/>
        </p:nvSpPr>
        <p:spPr>
          <a:xfrm>
            <a:off x="832104" y="1920240"/>
            <a:ext cx="12984480" cy="201168"/>
          </a:xfrm>
          <a:prstGeom prst="rect">
            <a:avLst/>
          </a:prstGeom>
          <a:noFill/>
          <a:ln/>
        </p:spPr>
        <p:txBody>
          <a:bodyPr wrap="none" lIns="0" tIns="0" rIns="0" bIns="0" rtlCol="0" anchor="ctr"/>
          <a:lstStyle/>
          <a:p>
            <a:pPr algn="l" indent="0" marL="0">
              <a:lnSpc>
                <a:spcPts val="1560"/>
              </a:lnSpc>
              <a:buNone/>
            </a:pPr>
            <a:r>
              <a:rPr lang="en-US" sz="1240" dirty="0">
                <a:solidFill>
                  <a:srgbClr val="3B3B45"/>
                </a:solidFill>
                <a:latin typeface="思源黑体-思源黑体-SemiBold" pitchFamily="34" charset="0"/>
                <a:ea typeface="思源黑体-思源黑体-SemiBold" pitchFamily="34" charset="-122"/>
                <a:cs typeface="思源黑体-思源黑体-SemiBold" pitchFamily="34" charset="-120"/>
              </a:rPr>
              <a:t>Python</a:t>
            </a:r>
            <a:endParaRPr lang="en-US" sz="1240" dirty="0"/>
          </a:p>
        </p:txBody>
      </p:sp>
      <p:sp>
        <p:nvSpPr>
          <p:cNvPr id="7" name="Text 3"/>
          <p:cNvSpPr/>
          <p:nvPr/>
        </p:nvSpPr>
        <p:spPr>
          <a:xfrm>
            <a:off x="832104" y="2231136"/>
            <a:ext cx="12984480" cy="210312"/>
          </a:xfrm>
          <a:prstGeom prst="rect">
            <a:avLst/>
          </a:prstGeom>
          <a:noFill/>
          <a:ln/>
        </p:spPr>
        <p:txBody>
          <a:bodyPr wrap="none" lIns="0" tIns="0" rIns="0" bIns="0" rtlCol="0" anchor="ctr"/>
          <a:lstStyle/>
          <a:p>
            <a:pPr algn="l" indent="0" marL="0">
              <a:lnSpc>
                <a:spcPts val="1590"/>
              </a:lnSpc>
              <a:buNone/>
            </a:pPr>
            <a:r>
              <a:rPr lang="en-US" sz="990" dirty="0">
                <a:solidFill>
                  <a:srgbClr val="3B3B45"/>
                </a:solidFill>
                <a:latin typeface="思源黑体-思源黑体-Medium" pitchFamily="34" charset="0"/>
                <a:ea typeface="思源黑体-思源黑体-Medium" pitchFamily="34" charset="-122"/>
                <a:cs typeface="思源黑体-思源黑体-Medium" pitchFamily="34" charset="-120"/>
              </a:rPr>
              <a:t> The primary programming language for the backend logic.</a:t>
            </a:r>
            <a:endParaRPr lang="en-US" sz="990" dirty="0"/>
          </a:p>
        </p:txBody>
      </p:sp>
      <p:sp>
        <p:nvSpPr>
          <p:cNvPr id="8" name="Text 4"/>
          <p:cNvSpPr/>
          <p:nvPr/>
        </p:nvSpPr>
        <p:spPr>
          <a:xfrm>
            <a:off x="832104" y="2843784"/>
            <a:ext cx="12984480" cy="201168"/>
          </a:xfrm>
          <a:prstGeom prst="rect">
            <a:avLst/>
          </a:prstGeom>
          <a:noFill/>
          <a:ln/>
        </p:spPr>
        <p:txBody>
          <a:bodyPr wrap="none" lIns="0" tIns="0" rIns="0" bIns="0" rtlCol="0" anchor="ctr"/>
          <a:lstStyle/>
          <a:p>
            <a:pPr algn="l" indent="0" marL="0">
              <a:lnSpc>
                <a:spcPts val="1560"/>
              </a:lnSpc>
              <a:buNone/>
            </a:pPr>
            <a:r>
              <a:rPr lang="en-US" sz="1240" dirty="0">
                <a:solidFill>
                  <a:srgbClr val="3B3B45"/>
                </a:solidFill>
                <a:latin typeface="思源黑体-思源黑体-SemiBold" pitchFamily="34" charset="0"/>
                <a:ea typeface="思源黑体-思源黑体-SemiBold" pitchFamily="34" charset="-122"/>
                <a:cs typeface="思源黑体-思源黑体-SemiBold" pitchFamily="34" charset="-120"/>
              </a:rPr>
              <a:t>Flask</a:t>
            </a:r>
            <a:endParaRPr lang="en-US" sz="1240" dirty="0"/>
          </a:p>
        </p:txBody>
      </p:sp>
      <p:sp>
        <p:nvSpPr>
          <p:cNvPr id="9" name="Text 5"/>
          <p:cNvSpPr/>
          <p:nvPr/>
        </p:nvSpPr>
        <p:spPr>
          <a:xfrm>
            <a:off x="832104" y="3154680"/>
            <a:ext cx="12984480" cy="210312"/>
          </a:xfrm>
          <a:prstGeom prst="rect">
            <a:avLst/>
          </a:prstGeom>
          <a:noFill/>
          <a:ln/>
        </p:spPr>
        <p:txBody>
          <a:bodyPr wrap="none" lIns="0" tIns="0" rIns="0" bIns="0" rtlCol="0" anchor="ctr"/>
          <a:lstStyle/>
          <a:p>
            <a:pPr algn="l" indent="0" marL="0">
              <a:lnSpc>
                <a:spcPts val="1590"/>
              </a:lnSpc>
              <a:buNone/>
            </a:pPr>
            <a:r>
              <a:rPr lang="en-US" sz="990" dirty="0">
                <a:solidFill>
                  <a:srgbClr val="3B3B45"/>
                </a:solidFill>
                <a:latin typeface="思源黑体-思源黑体-Medium" pitchFamily="34" charset="0"/>
                <a:ea typeface="思源黑体-思源黑体-Medium" pitchFamily="34" charset="-122"/>
                <a:cs typeface="思源黑体-思源黑体-Medium" pitchFamily="34" charset="-120"/>
              </a:rPr>
              <a:t> A micro-framework used to build the web application and handle HTTP requests.</a:t>
            </a:r>
            <a:endParaRPr lang="en-US" sz="990" dirty="0"/>
          </a:p>
        </p:txBody>
      </p:sp>
      <p:sp>
        <p:nvSpPr>
          <p:cNvPr id="10" name="Text 6"/>
          <p:cNvSpPr/>
          <p:nvPr/>
        </p:nvSpPr>
        <p:spPr>
          <a:xfrm>
            <a:off x="832104" y="3767328"/>
            <a:ext cx="12984480" cy="201168"/>
          </a:xfrm>
          <a:prstGeom prst="rect">
            <a:avLst/>
          </a:prstGeom>
          <a:noFill/>
          <a:ln/>
        </p:spPr>
        <p:txBody>
          <a:bodyPr wrap="none" lIns="0" tIns="0" rIns="0" bIns="0" rtlCol="0" anchor="ctr"/>
          <a:lstStyle/>
          <a:p>
            <a:pPr algn="l" indent="0" marL="0">
              <a:lnSpc>
                <a:spcPts val="1560"/>
              </a:lnSpc>
              <a:buNone/>
            </a:pPr>
            <a:r>
              <a:rPr lang="en-US" sz="1240" dirty="0">
                <a:solidFill>
                  <a:srgbClr val="3B3B45"/>
                </a:solidFill>
                <a:latin typeface="思源黑体-思源黑体-SemiBold" pitchFamily="34" charset="0"/>
                <a:ea typeface="思源黑体-思源黑体-SemiBold" pitchFamily="34" charset="-122"/>
                <a:cs typeface="思源黑体-思源黑体-SemiBold" pitchFamily="34" charset="-120"/>
              </a:rPr>
              <a:t>Local NLP Library</a:t>
            </a:r>
            <a:endParaRPr lang="en-US" sz="1240" dirty="0"/>
          </a:p>
        </p:txBody>
      </p:sp>
      <p:sp>
        <p:nvSpPr>
          <p:cNvPr id="11" name="Text 7"/>
          <p:cNvSpPr/>
          <p:nvPr/>
        </p:nvSpPr>
        <p:spPr>
          <a:xfrm>
            <a:off x="832104" y="4087368"/>
            <a:ext cx="12984480" cy="210312"/>
          </a:xfrm>
          <a:prstGeom prst="rect">
            <a:avLst/>
          </a:prstGeom>
          <a:noFill/>
          <a:ln/>
        </p:spPr>
        <p:txBody>
          <a:bodyPr wrap="none" lIns="0" tIns="0" rIns="0" bIns="0" rtlCol="0" anchor="ctr"/>
          <a:lstStyle/>
          <a:p>
            <a:pPr algn="l" indent="0" marL="0">
              <a:lnSpc>
                <a:spcPts val="1590"/>
              </a:lnSpc>
              <a:buNone/>
            </a:pPr>
            <a:r>
              <a:rPr lang="en-US" sz="990" dirty="0">
                <a:solidFill>
                  <a:srgbClr val="3B3B45"/>
                </a:solidFill>
                <a:latin typeface="思源黑体-思源黑体-Medium" pitchFamily="34" charset="0"/>
                <a:ea typeface="思源黑体-思源黑体-Medium" pitchFamily="34" charset="-122"/>
                <a:cs typeface="思源黑体-思源黑体-Medium" pitchFamily="34" charset="-120"/>
              </a:rPr>
              <a:t> The specific library is not explicitly named in the repository files, but common choices for this type of project would include NLTK, spaCy, or Gensim.</a:t>
            </a:r>
            <a:endParaRPr lang="en-US" sz="990" dirty="0"/>
          </a:p>
        </p:txBody>
      </p:sp>
      <p:sp>
        <p:nvSpPr>
          <p:cNvPr id="12" name="Text 8"/>
          <p:cNvSpPr/>
          <p:nvPr/>
        </p:nvSpPr>
        <p:spPr>
          <a:xfrm>
            <a:off x="832104" y="4700016"/>
            <a:ext cx="12984480" cy="201168"/>
          </a:xfrm>
          <a:prstGeom prst="rect">
            <a:avLst/>
          </a:prstGeom>
          <a:noFill/>
          <a:ln/>
        </p:spPr>
        <p:txBody>
          <a:bodyPr wrap="none" lIns="0" tIns="0" rIns="0" bIns="0" rtlCol="0" anchor="ctr"/>
          <a:lstStyle/>
          <a:p>
            <a:pPr algn="l" indent="0" marL="0">
              <a:lnSpc>
                <a:spcPts val="1560"/>
              </a:lnSpc>
              <a:buNone/>
            </a:pPr>
            <a:r>
              <a:rPr lang="en-US" sz="1240" dirty="0">
                <a:solidFill>
                  <a:srgbClr val="3B3B45"/>
                </a:solidFill>
                <a:latin typeface="思源黑体-思源黑体-SemiBold" pitchFamily="34" charset="0"/>
                <a:ea typeface="思源黑体-思源黑体-SemiBold" pitchFamily="34" charset="-122"/>
                <a:cs typeface="思源黑体-思源黑体-SemiBold" pitchFamily="34" charset="-120"/>
              </a:rPr>
              <a:t>Gemini API</a:t>
            </a:r>
            <a:endParaRPr lang="en-US" sz="1240" dirty="0"/>
          </a:p>
        </p:txBody>
      </p:sp>
      <p:sp>
        <p:nvSpPr>
          <p:cNvPr id="13" name="Text 9"/>
          <p:cNvSpPr/>
          <p:nvPr/>
        </p:nvSpPr>
        <p:spPr>
          <a:xfrm>
            <a:off x="832104" y="5010912"/>
            <a:ext cx="12984480" cy="210312"/>
          </a:xfrm>
          <a:prstGeom prst="rect">
            <a:avLst/>
          </a:prstGeom>
          <a:noFill/>
          <a:ln/>
        </p:spPr>
        <p:txBody>
          <a:bodyPr wrap="none" lIns="0" tIns="0" rIns="0" bIns="0" rtlCol="0" anchor="ctr"/>
          <a:lstStyle/>
          <a:p>
            <a:pPr algn="l" indent="0" marL="0">
              <a:lnSpc>
                <a:spcPts val="1590"/>
              </a:lnSpc>
              <a:buNone/>
            </a:pPr>
            <a:r>
              <a:rPr lang="en-US" sz="990" dirty="0">
                <a:solidFill>
                  <a:srgbClr val="3B3B45"/>
                </a:solidFill>
                <a:latin typeface="思源黑体-思源黑体-Medium" pitchFamily="34" charset="0"/>
                <a:ea typeface="思源黑体-思源黑体-Medium" pitchFamily="34" charset="-122"/>
                <a:cs typeface="思源黑体-思源黑体-Medium" pitchFamily="34" charset="-120"/>
              </a:rPr>
              <a:t> An external API used for advanced text summarization.</a:t>
            </a:r>
            <a:endParaRPr lang="en-US" sz="990" dirty="0"/>
          </a:p>
        </p:txBody>
      </p:sp>
      <p:sp>
        <p:nvSpPr>
          <p:cNvPr id="14" name="Text 10"/>
          <p:cNvSpPr/>
          <p:nvPr/>
        </p:nvSpPr>
        <p:spPr>
          <a:xfrm>
            <a:off x="832104" y="5623560"/>
            <a:ext cx="12984480" cy="201168"/>
          </a:xfrm>
          <a:prstGeom prst="rect">
            <a:avLst/>
          </a:prstGeom>
          <a:noFill/>
          <a:ln/>
        </p:spPr>
        <p:txBody>
          <a:bodyPr wrap="none" lIns="0" tIns="0" rIns="0" bIns="0" rtlCol="0" anchor="ctr"/>
          <a:lstStyle/>
          <a:p>
            <a:pPr algn="l" indent="0" marL="0">
              <a:lnSpc>
                <a:spcPts val="1560"/>
              </a:lnSpc>
              <a:buNone/>
            </a:pPr>
            <a:r>
              <a:rPr lang="en-US" sz="1240" dirty="0">
                <a:solidFill>
                  <a:srgbClr val="3B3B45"/>
                </a:solidFill>
                <a:latin typeface="思源黑体-思源黑体-SemiBold" pitchFamily="34" charset="0"/>
                <a:ea typeface="思源黑体-思源黑体-SemiBold" pitchFamily="34" charset="-122"/>
                <a:cs typeface="思源黑体-思源黑体-SemiBold" pitchFamily="34" charset="-120"/>
              </a:rPr>
              <a:t>HTML</a:t>
            </a:r>
            <a:endParaRPr lang="en-US" sz="1240" dirty="0"/>
          </a:p>
        </p:txBody>
      </p:sp>
      <p:sp>
        <p:nvSpPr>
          <p:cNvPr id="15" name="Text 11"/>
          <p:cNvSpPr/>
          <p:nvPr/>
        </p:nvSpPr>
        <p:spPr>
          <a:xfrm>
            <a:off x="832104" y="5934456"/>
            <a:ext cx="12984480" cy="210312"/>
          </a:xfrm>
          <a:prstGeom prst="rect">
            <a:avLst/>
          </a:prstGeom>
          <a:noFill/>
          <a:ln/>
        </p:spPr>
        <p:txBody>
          <a:bodyPr wrap="none" lIns="0" tIns="0" rIns="0" bIns="0" rtlCol="0" anchor="ctr"/>
          <a:lstStyle/>
          <a:p>
            <a:pPr algn="l" indent="0" marL="0">
              <a:lnSpc>
                <a:spcPts val="1590"/>
              </a:lnSpc>
              <a:buNone/>
            </a:pPr>
            <a:r>
              <a:rPr lang="en-US" sz="990" dirty="0">
                <a:solidFill>
                  <a:srgbClr val="3B3B45"/>
                </a:solidFill>
                <a:latin typeface="思源黑体-思源黑体-Medium" pitchFamily="34" charset="0"/>
                <a:ea typeface="思源黑体-思源黑体-Medium" pitchFamily="34" charset="-122"/>
                <a:cs typeface="思源黑体-思源黑体-Medium" pitchFamily="34" charset="-120"/>
              </a:rPr>
              <a:t> Used to build the user interface (index.html).</a:t>
            </a:r>
            <a:endParaRPr lang="en-US" sz="990" dirty="0"/>
          </a:p>
        </p:txBody>
      </p:sp>
      <p:sp>
        <p:nvSpPr>
          <p:cNvPr id="16" name="Text 12"/>
          <p:cNvSpPr/>
          <p:nvPr/>
        </p:nvSpPr>
        <p:spPr>
          <a:xfrm>
            <a:off x="832104" y="6547104"/>
            <a:ext cx="12984480" cy="201168"/>
          </a:xfrm>
          <a:prstGeom prst="rect">
            <a:avLst/>
          </a:prstGeom>
          <a:noFill/>
          <a:ln/>
        </p:spPr>
        <p:txBody>
          <a:bodyPr wrap="none" lIns="0" tIns="0" rIns="0" bIns="0" rtlCol="0" anchor="ctr"/>
          <a:lstStyle/>
          <a:p>
            <a:pPr algn="l" indent="0" marL="0">
              <a:lnSpc>
                <a:spcPts val="1560"/>
              </a:lnSpc>
              <a:buNone/>
            </a:pPr>
            <a:r>
              <a:rPr lang="en-US" sz="1240" dirty="0">
                <a:solidFill>
                  <a:srgbClr val="3B3B45"/>
                </a:solidFill>
                <a:latin typeface="思源黑体-思源黑体-SemiBold" pitchFamily="34" charset="0"/>
                <a:ea typeface="思源黑体-思源黑体-SemiBold" pitchFamily="34" charset="-122"/>
                <a:cs typeface="思源黑体-思源黑体-SemiBold" pitchFamily="34" charset="-120"/>
              </a:rPr>
              <a:t>CSS/JavaScript</a:t>
            </a:r>
            <a:endParaRPr lang="en-US" sz="1240" dirty="0"/>
          </a:p>
        </p:txBody>
      </p:sp>
      <p:sp>
        <p:nvSpPr>
          <p:cNvPr id="17" name="Text 13"/>
          <p:cNvSpPr/>
          <p:nvPr/>
        </p:nvSpPr>
        <p:spPr>
          <a:xfrm>
            <a:off x="832104" y="6858000"/>
            <a:ext cx="12984480" cy="210312"/>
          </a:xfrm>
          <a:prstGeom prst="rect">
            <a:avLst/>
          </a:prstGeom>
          <a:noFill/>
          <a:ln/>
        </p:spPr>
        <p:txBody>
          <a:bodyPr wrap="none" lIns="0" tIns="0" rIns="0" bIns="0" rtlCol="0" anchor="ctr"/>
          <a:lstStyle/>
          <a:p>
            <a:pPr algn="l" indent="0" marL="0">
              <a:lnSpc>
                <a:spcPts val="1590"/>
              </a:lnSpc>
              <a:buNone/>
            </a:pPr>
            <a:r>
              <a:rPr lang="en-US" sz="990" dirty="0">
                <a:solidFill>
                  <a:srgbClr val="3B3B45"/>
                </a:solidFill>
                <a:latin typeface="思源黑体-思源黑体-Medium" pitchFamily="34" charset="0"/>
                <a:ea typeface="思源黑体-思源黑体-Medium" pitchFamily="34" charset="-122"/>
                <a:cs typeface="思源黑体-思源黑体-Medium" pitchFamily="34" charset="-120"/>
              </a:rPr>
              <a:t> Likely used for styling and front-end interactivity, though not explicitly detailed in the provided file list.</a:t>
            </a:r>
            <a:endParaRPr lang="en-US" sz="99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685800" y="5852160"/>
            <a:ext cx="13267944" cy="27432"/>
          </a:xfrm>
          <a:prstGeom prst="rect">
            <a:avLst/>
          </a:prstGeom>
        </p:spPr>
      </p:pic>
      <p:sp>
        <p:nvSpPr>
          <p:cNvPr id="5" name="Text 0"/>
          <p:cNvSpPr/>
          <p:nvPr/>
        </p:nvSpPr>
        <p:spPr>
          <a:xfrm>
            <a:off x="685800" y="1682496"/>
            <a:ext cx="13267944" cy="1828800"/>
          </a:xfrm>
          <a:prstGeom prst="rect">
            <a:avLst/>
          </a:prstGeom>
          <a:noFill/>
          <a:ln/>
        </p:spPr>
        <p:txBody>
          <a:bodyPr wrap="none" lIns="0" tIns="0" rIns="0" bIns="0" rtlCol="0" anchor="ctr"/>
          <a:lstStyle/>
          <a:p>
            <a:pPr algn="l" indent="0" marL="0">
              <a:lnSpc>
                <a:spcPts val="14400"/>
              </a:lnSpc>
              <a:buNone/>
            </a:pPr>
            <a:r>
              <a:rPr lang="en-US" sz="11520" dirty="0">
                <a:solidFill>
                  <a:srgbClr val="4D597B"/>
                </a:solidFill>
                <a:latin typeface="思源黑体-思源黑体-SemiBold" pitchFamily="34" charset="0"/>
                <a:ea typeface="思源黑体-思源黑体-SemiBold" pitchFamily="34" charset="-122"/>
                <a:cs typeface="思源黑体-思源黑体-SemiBold" pitchFamily="34" charset="-120"/>
              </a:rPr>
              <a:t>04</a:t>
            </a:r>
            <a:endParaRPr lang="en-US" sz="11520" dirty="0"/>
          </a:p>
        </p:txBody>
      </p:sp>
      <p:sp>
        <p:nvSpPr>
          <p:cNvPr id="6" name="Text 1"/>
          <p:cNvSpPr/>
          <p:nvPr/>
        </p:nvSpPr>
        <p:spPr>
          <a:xfrm>
            <a:off x="685800" y="3730752"/>
            <a:ext cx="13267944" cy="320040"/>
          </a:xfrm>
          <a:prstGeom prst="rect">
            <a:avLst/>
          </a:prstGeom>
          <a:noFill/>
          <a:ln/>
        </p:spPr>
        <p:txBody>
          <a:bodyPr wrap="none" lIns="0" tIns="0" rIns="0" bIns="0" rtlCol="0" anchor="ctr"/>
          <a:lstStyle/>
          <a:p>
            <a:pPr algn="l" indent="0" marL="0">
              <a:lnSpc>
                <a:spcPts val="2450"/>
              </a:lnSpc>
              <a:buNone/>
            </a:pPr>
            <a:endParaRPr lang="en-US" sz="1530" dirty="0"/>
          </a:p>
        </p:txBody>
      </p:sp>
      <p:sp>
        <p:nvSpPr>
          <p:cNvPr id="7" name="Text 2"/>
          <p:cNvSpPr/>
          <p:nvPr/>
        </p:nvSpPr>
        <p:spPr>
          <a:xfrm>
            <a:off x="685800" y="4261104"/>
            <a:ext cx="13267944" cy="320040"/>
          </a:xfrm>
          <a:prstGeom prst="rect">
            <a:avLst/>
          </a:prstGeom>
          <a:noFill/>
          <a:ln/>
        </p:spPr>
        <p:txBody>
          <a:bodyPr wrap="none" lIns="0" tIns="0" rIns="0" bIns="0" rtlCol="0" anchor="ctr"/>
          <a:lstStyle/>
          <a:p>
            <a:pPr algn="l" indent="0" marL="0">
              <a:lnSpc>
                <a:spcPts val="2450"/>
              </a:lnSpc>
              <a:buNone/>
            </a:pPr>
            <a:endParaRPr lang="en-US" sz="1530" dirty="0"/>
          </a:p>
        </p:txBody>
      </p:sp>
      <p:sp>
        <p:nvSpPr>
          <p:cNvPr id="8" name="Text 3"/>
          <p:cNvSpPr/>
          <p:nvPr/>
        </p:nvSpPr>
        <p:spPr>
          <a:xfrm>
            <a:off x="685800" y="4791456"/>
            <a:ext cx="13267944" cy="841248"/>
          </a:xfrm>
          <a:prstGeom prst="rect">
            <a:avLst/>
          </a:prstGeom>
          <a:noFill/>
          <a:ln/>
        </p:spPr>
        <p:txBody>
          <a:bodyPr wrap="none" lIns="0" tIns="0" rIns="0" bIns="0" rtlCol="0" anchor="ctr"/>
          <a:lstStyle/>
          <a:p>
            <a:pPr algn="r" indent="0" marL="0">
              <a:lnSpc>
                <a:spcPts val="6620"/>
              </a:lnSpc>
              <a:buNone/>
            </a:pPr>
            <a:r>
              <a:rPr lang="en-US" sz="5290" dirty="0">
                <a:solidFill>
                  <a:srgbClr val="4D597B"/>
                </a:solidFill>
                <a:latin typeface="思源黑体-思源黑体-SemiBold" pitchFamily="34" charset="0"/>
                <a:ea typeface="思源黑体-思源黑体-SemiBold" pitchFamily="34" charset="-122"/>
                <a:cs typeface="思源黑体-思源黑体-SemiBold" pitchFamily="34" charset="-120"/>
              </a:rPr>
              <a:t>File Structure</a:t>
            </a:r>
            <a:endParaRPr lang="en-US" sz="5290" dirty="0"/>
          </a:p>
        </p:txBody>
      </p:sp>
      <p:sp>
        <p:nvSpPr>
          <p:cNvPr id="9" name="Text 4"/>
          <p:cNvSpPr/>
          <p:nvPr/>
        </p:nvSpPr>
        <p:spPr>
          <a:xfrm>
            <a:off x="685800" y="6089904"/>
            <a:ext cx="13267944" cy="256032"/>
          </a:xfrm>
          <a:prstGeom prst="rect">
            <a:avLst/>
          </a:prstGeom>
          <a:noFill/>
          <a:ln/>
        </p:spPr>
        <p:txBody>
          <a:bodyPr wrap="none" lIns="0" tIns="0" rIns="0" bIns="0" rtlCol="0" anchor="ctr"/>
          <a:lstStyle/>
          <a:p>
            <a:pPr algn="l" indent="0" marL="0">
              <a:lnSpc>
                <a:spcPts val="1960"/>
              </a:lnSpc>
              <a:buNone/>
            </a:pPr>
            <a:r>
              <a:rPr lang="en-US" sz="1220" dirty="0">
                <a:solidFill>
                  <a:srgbClr val="3B3B45"/>
                </a:solidFill>
                <a:latin typeface="思源黑体-思源黑体-Medium" pitchFamily="34" charset="0"/>
                <a:ea typeface="思源黑体-思源黑体-Medium" pitchFamily="34" charset="-122"/>
                <a:cs typeface="思源黑体-思源黑体-Medium" pitchFamily="34" charset="-120"/>
              </a:rPr>
              <a:t> </a:t>
            </a:r>
            <a:endParaRPr lang="en-US" sz="12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2025-08-19T10:27:48Z</dcterms:created>
  <dcterms:modified xsi:type="dcterms:W3CDTF">2025-08-19T10:27:48Z</dcterms:modified>
</cp:coreProperties>
</file>